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63" r:id="rId2"/>
    <p:sldId id="257" r:id="rId3"/>
    <p:sldId id="338" r:id="rId4"/>
    <p:sldId id="339" r:id="rId5"/>
    <p:sldId id="330" r:id="rId6"/>
    <p:sldId id="354" r:id="rId7"/>
    <p:sldId id="355" r:id="rId8"/>
    <p:sldId id="269" r:id="rId9"/>
    <p:sldId id="346" r:id="rId10"/>
    <p:sldId id="347" r:id="rId11"/>
    <p:sldId id="272" r:id="rId12"/>
    <p:sldId id="273" r:id="rId13"/>
    <p:sldId id="348" r:id="rId14"/>
    <p:sldId id="263" r:id="rId15"/>
    <p:sldId id="328" r:id="rId16"/>
    <p:sldId id="329" r:id="rId17"/>
    <p:sldId id="349" r:id="rId18"/>
    <p:sldId id="333" r:id="rId19"/>
    <p:sldId id="368" r:id="rId20"/>
    <p:sldId id="331" r:id="rId21"/>
    <p:sldId id="279" r:id="rId22"/>
    <p:sldId id="366" r:id="rId23"/>
    <p:sldId id="268" r:id="rId24"/>
    <p:sldId id="342" r:id="rId25"/>
    <p:sldId id="343" r:id="rId26"/>
    <p:sldId id="344" r:id="rId27"/>
    <p:sldId id="264" r:id="rId28"/>
    <p:sldId id="265" r:id="rId29"/>
    <p:sldId id="334" r:id="rId30"/>
    <p:sldId id="365" r:id="rId31"/>
    <p:sldId id="341" r:id="rId32"/>
    <p:sldId id="360" r:id="rId33"/>
    <p:sldId id="362" r:id="rId34"/>
    <p:sldId id="345" r:id="rId35"/>
    <p:sldId id="357" r:id="rId36"/>
    <p:sldId id="259" r:id="rId37"/>
    <p:sldId id="364" r:id="rId38"/>
    <p:sldId id="358" r:id="rId39"/>
    <p:sldId id="36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7"/>
    <p:restoredTop sz="94580"/>
  </p:normalViewPr>
  <p:slideViewPr>
    <p:cSldViewPr snapToGrid="0" snapToObjects="1">
      <p:cViewPr varScale="1">
        <p:scale>
          <a:sx n="71" d="100"/>
          <a:sy n="71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9615A-7080-D74D-98F0-61185AD460CD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DD9F8-C49D-FF40-A53E-ACAB21E7A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4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DD9F8-C49D-FF40-A53E-ACAB21E7A3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67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DD9F8-C49D-FF40-A53E-ACAB21E7A3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3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71A7E-8ACF-D344-AE68-B0E8C818A6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1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71A7E-8ACF-D344-AE68-B0E8C818A6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4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71A7E-8ACF-D344-AE68-B0E8C818A6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0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F37BA-3A18-114B-BB49-0964D42BCF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03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F37BA-3A18-114B-BB49-0964D42BCF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7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DD9F8-C49D-FF40-A53E-ACAB21E7A3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1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DD9F8-C49D-FF40-A53E-ACAB21E7A3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5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C5A1-C242-4646-83F3-C2080EAF1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8A447-E50A-A64F-8D50-9BBDFEB71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EBE4B-3B8B-9444-A918-1DAB19910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98AF2-A4B4-5145-8E6F-1EF210F0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9461C-1718-574E-BDCA-E62CDED6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3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DD9E-7E83-AA4A-A342-E496C811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86362-880F-7A46-A401-4290ACD7C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E30DC-02F7-D244-9900-92CFE7A0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2B9DA-92F3-2542-9605-EA7B8BAD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DA505-BF7F-E944-99E9-195D1368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9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F35B3-D5E7-384E-A9B8-FFA1115A8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0AE13-5619-AB46-8D9B-E4C008697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77A71-1544-8C4E-AF20-08285D62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23589-4358-2A4F-AE8E-A8B1759E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1DB6B-BD33-4441-ADFC-CC8D69E6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32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1279-40F8-0B47-97F3-313FE1B1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89" y="98225"/>
            <a:ext cx="11934422" cy="7517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49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69028-1D4E-F446-8103-80BBC1861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D67A9-C6B8-6C49-A198-52AC1FCB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04F38-25EC-7447-BFA2-327466C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E772-16AD-D647-BAF5-6CA65A12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B1B720-CE86-CE41-B3FC-AD45BC8F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64204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8E7C-68EE-384E-995B-63B5289F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068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B8A9-446A-6247-8EFD-ADFAF2B5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19BBF-27A6-FA49-B617-6622C019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48C4A-C6A9-0C48-8E78-4553FC85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9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AA77-6B2A-884C-AFCA-B9020599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E309D-96C0-FA45-938C-8170BA358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0A41E-A836-6E48-90E7-5EE02C6FA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43660-3870-0543-8B89-9131D0D3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DBB47-8981-C74E-ADA9-CA22DAF26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078E9-7409-2A4E-8976-6B12E41F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89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2174-C2F4-DF4F-865B-5BC4E7D9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EBDC1-5AF7-114D-9596-F25354B8E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E4117-B987-8B46-9E34-CE41D0802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C3EC-847F-3F44-990A-851CFC663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0EDEE-A01D-F948-80E5-D885C42F91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CBFB2-6B90-1C47-B96B-61B79448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DED1A-5EEB-C644-8951-E5F841B5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6D8078-72C9-484F-8742-DD1E6F62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467B7-8568-4B49-97FA-69A585066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6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E347C0-4CAE-D244-A4DF-78A56F18A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0C61F-789D-0043-B515-F14CC4A4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EABFE-9E5D-8843-9D40-3547D66B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FA3765-A0AF-D944-9F7A-FEF8298E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0460B-AB83-A241-A42B-7282BCB4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74A58-6513-A849-B292-A2487DC8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B7FE-BD99-A64C-A1BB-8473A9B3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5890-DB8F-674B-864F-AF4D9B061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174F5-7845-0B4F-B43D-2AC50E836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0FE9B-E887-1443-9A0B-56758358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AE0D5-3D34-4C41-8739-D0E98C61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0C300-447C-F043-94F2-D708C957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1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E25E-C233-4C40-9D8F-EAC226C6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F1591-9718-844C-B567-E790B3A6E6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13970-C656-EB44-936A-C5CE3C7A9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D81C4-2D57-8545-9140-16404EDE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7573C-8E9F-5F46-AE91-34BF3A4A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FCC25-13F7-CC48-A50B-0C0848DD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2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B5800-B75D-0648-94BF-E176924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4F4AA-07B7-894A-A50D-CD83A2380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F20F3-230A-E04A-A566-F861272C5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B1E73-7537-C14F-AC16-E173A9207FD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DCE57-EE35-FA44-8CF1-AF9034A1B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A04AA-C2FA-9242-8834-5C6A7E1CD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C25EC-4CA0-BF4E-B3CE-E1DC9DFA6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3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1.png"/><Relationship Id="rId7" Type="http://schemas.openxmlformats.org/officeDocument/2006/relationships/image" Target="../media/image610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0.png"/><Relationship Id="rId11" Type="http://schemas.openxmlformats.org/officeDocument/2006/relationships/image" Target="../media/image220.png"/><Relationship Id="rId5" Type="http://schemas.openxmlformats.org/officeDocument/2006/relationships/image" Target="../media/image23.png"/><Relationship Id="rId10" Type="http://schemas.openxmlformats.org/officeDocument/2006/relationships/image" Target="../media/image210.png"/><Relationship Id="rId4" Type="http://schemas.openxmlformats.org/officeDocument/2006/relationships/image" Target="../media/image511.png"/><Relationship Id="rId9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00.png"/><Relationship Id="rId12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13.png"/><Relationship Id="rId5" Type="http://schemas.openxmlformats.org/officeDocument/2006/relationships/image" Target="../media/image321.png"/><Relationship Id="rId10" Type="http://schemas.openxmlformats.org/officeDocument/2006/relationships/image" Target="../media/image361.png"/><Relationship Id="rId9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NULL"/><Relationship Id="rId5" Type="http://schemas.openxmlformats.org/officeDocument/2006/relationships/image" Target="../media/image42.png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21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4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png"/><Relationship Id="rId7" Type="http://schemas.openxmlformats.org/officeDocument/2006/relationships/image" Target="../media/image29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8" Type="http://schemas.microsoft.com/office/2007/relationships/hdphoto" Target="../media/hdphoto1.wdp"/><Relationship Id="rId3" Type="http://schemas.openxmlformats.org/officeDocument/2006/relationships/image" Target="../media/image63.png"/><Relationship Id="rId21" Type="http://schemas.openxmlformats.org/officeDocument/2006/relationships/image" Target="../media/image33.tiff"/><Relationship Id="rId17" Type="http://schemas.openxmlformats.org/officeDocument/2006/relationships/image" Target="../media/image31.png"/><Relationship Id="rId2" Type="http://schemas.openxmlformats.org/officeDocument/2006/relationships/image" Target="../media/image620.png"/><Relationship Id="rId16" Type="http://schemas.openxmlformats.org/officeDocument/2006/relationships/image" Target="../media/image80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3" Type="http://schemas.openxmlformats.org/officeDocument/2006/relationships/image" Target="../media/image470.png"/><Relationship Id="rId19" Type="http://schemas.openxmlformats.org/officeDocument/2006/relationships/image" Target="../media/image32.tiff"/><Relationship Id="rId22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72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74.png"/><Relationship Id="rId10" Type="http://schemas.openxmlformats.org/officeDocument/2006/relationships/image" Target="../media/image350.png"/><Relationship Id="rId4" Type="http://schemas.openxmlformats.org/officeDocument/2006/relationships/image" Target="../media/image73.png"/><Relationship Id="rId9" Type="http://schemas.openxmlformats.org/officeDocument/2006/relationships/image" Target="../media/image3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5.emf"/><Relationship Id="rId7" Type="http://schemas.openxmlformats.org/officeDocument/2006/relationships/image" Target="NUL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0.png"/><Relationship Id="rId5" Type="http://schemas.openxmlformats.org/officeDocument/2006/relationships/image" Target="../media/image36.emf"/><Relationship Id="rId4" Type="http://schemas.openxmlformats.org/officeDocument/2006/relationships/image" Target="../media/image5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73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10.png"/><Relationship Id="rId7" Type="http://schemas.openxmlformats.org/officeDocument/2006/relationships/image" Target="../media/image1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41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1.png"/><Relationship Id="rId4" Type="http://schemas.openxmlformats.org/officeDocument/2006/relationships/image" Target="../media/image1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1.png"/><Relationship Id="rId7" Type="http://schemas.openxmlformats.org/officeDocument/2006/relationships/image" Target="../media/image3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5" Type="http://schemas.openxmlformats.org/officeDocument/2006/relationships/image" Target="../media/image301.png"/><Relationship Id="rId4" Type="http://schemas.openxmlformats.org/officeDocument/2006/relationships/image" Target="../media/image280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F5406-751E-D44F-AC35-1C9BBC339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588" y="1122363"/>
            <a:ext cx="1070082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Learning: Social Values, </a:t>
            </a:r>
            <a:br>
              <a:rPr lang="en-US" dirty="0"/>
            </a:br>
            <a:r>
              <a:rPr lang="en-US" dirty="0"/>
              <a:t>Data Efficiency, and Beyond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B132F-EB27-EA4E-982D-56D89DF8D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8980"/>
            <a:ext cx="9144000" cy="8011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Travis Dick</a:t>
            </a:r>
          </a:p>
          <a:p>
            <a:r>
              <a:rPr lang="en-US" dirty="0"/>
              <a:t>Jan. 29, 2019</a:t>
            </a:r>
          </a:p>
        </p:txBody>
      </p:sp>
    </p:spTree>
    <p:extLst>
      <p:ext uri="{BB962C8B-B14F-4D97-AF65-F5344CB8AC3E}">
        <p14:creationId xmlns:p14="http://schemas.microsoft.com/office/powerpoint/2010/main" val="4100402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19C2-F692-7D46-A17D-750D82A5A784}"/>
              </a:ext>
            </a:extLst>
          </p:cNvPr>
          <p:cNvGrpSpPr/>
          <p:nvPr/>
        </p:nvGrpSpPr>
        <p:grpSpPr>
          <a:xfrm>
            <a:off x="2021807" y="1358248"/>
            <a:ext cx="8145922" cy="2838084"/>
            <a:chOff x="677376" y="1037488"/>
            <a:chExt cx="5758029" cy="28380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551F5E0-9B03-2E45-8576-89F3D21891E6}"/>
                    </a:ext>
                  </a:extLst>
                </p:cNvPr>
                <p:cNvSpPr txBox="1"/>
                <p:nvPr/>
              </p:nvSpPr>
              <p:spPr>
                <a:xfrm>
                  <a:off x="677376" y="1560708"/>
                  <a:ext cx="5758029" cy="2314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For each round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sz="2400" dirty="0"/>
                    <a:t>: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US" sz="2400" dirty="0"/>
                    <a:t>Learner chooses point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US" sz="2400" dirty="0"/>
                    <a:t>.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US" sz="2400" dirty="0"/>
                    <a:t>Adversary chooses piecewise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400" dirty="0"/>
                    <a:t>-Lipschitz function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sz="2400" dirty="0"/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US" sz="2400" dirty="0"/>
                    <a:t>Learner gets 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2400" b="0" dirty="0">
                    <a:solidFill>
                      <a:schemeClr val="accent1"/>
                    </a:solidFill>
                  </a:endParaRP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US" sz="2400" b="1" dirty="0"/>
                    <a:t>Full information:</a:t>
                  </a:r>
                  <a:r>
                    <a:rPr lang="en-US" sz="2400" dirty="0"/>
                    <a:t> Learner observes entire function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sz="2400" b="0" dirty="0">
                    <a:solidFill>
                      <a:schemeClr val="accent1"/>
                    </a:solidFill>
                  </a:endParaRP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US" sz="2400" b="1" dirty="0"/>
                    <a:t>Bandit information: </a:t>
                  </a:r>
                  <a:r>
                    <a:rPr lang="en-US" sz="2400" dirty="0"/>
                    <a:t>Learner</a:t>
                  </a:r>
                  <a:r>
                    <a:rPr lang="en-US" sz="2400" b="1" dirty="0"/>
                    <a:t> </a:t>
                  </a:r>
                  <a:r>
                    <a:rPr lang="en-US" sz="2400" dirty="0"/>
                    <a:t>only</a:t>
                  </a:r>
                  <a:r>
                    <a:rPr lang="en-US" sz="2400" b="1" dirty="0"/>
                    <a:t> </a:t>
                  </a:r>
                  <a:r>
                    <a:rPr lang="en-US" sz="2400" dirty="0"/>
                    <a:t>observes the scalar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551F5E0-9B03-2E45-8576-89F3D2189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76" y="1560708"/>
                  <a:ext cx="5758029" cy="2314864"/>
                </a:xfrm>
                <a:prstGeom prst="rect">
                  <a:avLst/>
                </a:prstGeom>
                <a:blipFill>
                  <a:blip r:embed="rId2"/>
                  <a:stretch>
                    <a:fillRect l="-1087" t="-1087" b="-43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C95687-5AA9-124E-939A-CBCE0CF25E87}"/>
                </a:ext>
              </a:extLst>
            </p:cNvPr>
            <p:cNvSpPr txBox="1"/>
            <p:nvPr/>
          </p:nvSpPr>
          <p:spPr>
            <a:xfrm>
              <a:off x="677376" y="1037488"/>
              <a:ext cx="2839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Learning protocol: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018840-90B5-D544-9DFA-C0CF954E7AE8}"/>
                  </a:ext>
                </a:extLst>
              </p:cNvPr>
              <p:cNvSpPr txBox="1"/>
              <p:nvPr/>
            </p:nvSpPr>
            <p:spPr>
              <a:xfrm>
                <a:off x="1830876" y="4569138"/>
                <a:ext cx="8527784" cy="723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Goal:</a:t>
                </a:r>
                <a:r>
                  <a:rPr lang="en-US" sz="2800" dirty="0"/>
                  <a:t> Minimize regret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018840-90B5-D544-9DFA-C0CF954E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876" y="4569138"/>
                <a:ext cx="8527784" cy="723660"/>
              </a:xfrm>
              <a:prstGeom prst="rect">
                <a:avLst/>
              </a:prstGeom>
              <a:blipFill>
                <a:blip r:embed="rId3"/>
                <a:stretch>
                  <a:fillRect l="-1637" t="-91228" b="-1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7C456C67-D802-D646-94B0-81E8F80A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89" y="98225"/>
            <a:ext cx="11934422" cy="751782"/>
          </a:xfrm>
        </p:spPr>
        <p:txBody>
          <a:bodyPr/>
          <a:lstStyle/>
          <a:p>
            <a:r>
              <a:rPr lang="en-US" dirty="0"/>
              <a:t>Online Piecewise Lipschitz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07EFD7-CAD5-7345-A171-481F603A8371}"/>
                  </a:ext>
                </a:extLst>
              </p:cNvPr>
              <p:cNvSpPr txBox="1"/>
              <p:nvPr/>
            </p:nvSpPr>
            <p:spPr>
              <a:xfrm>
                <a:off x="981070" y="5240742"/>
                <a:ext cx="10116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1" dirty="0"/>
                  <a:t>Meaningful Learning: </a:t>
                </a:r>
                <a:r>
                  <a:rPr lang="en-US" sz="2400" dirty="0"/>
                  <a:t>Regret sublinear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 optimal average per round utility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07EFD7-CAD5-7345-A171-481F603A8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0" y="5240742"/>
                <a:ext cx="10116487" cy="461665"/>
              </a:xfrm>
              <a:prstGeom prst="rect">
                <a:avLst/>
              </a:prstGeom>
              <a:blipFill>
                <a:blip r:embed="rId4"/>
                <a:stretch>
                  <a:fillRect l="-877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F63EE74-F6F8-FF41-9A5B-EE1AD34B7299}"/>
              </a:ext>
            </a:extLst>
          </p:cNvPr>
          <p:cNvSpPr txBox="1"/>
          <p:nvPr/>
        </p:nvSpPr>
        <p:spPr>
          <a:xfrm>
            <a:off x="128789" y="773174"/>
            <a:ext cx="887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More generally: utility is a piecewise Lipschitz function of parameters.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171A3-4FAF-B64F-9206-600DB422934E}"/>
              </a:ext>
            </a:extLst>
          </p:cNvPr>
          <p:cNvSpPr txBox="1"/>
          <p:nvPr/>
        </p:nvSpPr>
        <p:spPr>
          <a:xfrm>
            <a:off x="674158" y="5964402"/>
            <a:ext cx="1073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Main Challenge:</a:t>
            </a:r>
            <a:r>
              <a:rPr lang="en-US" sz="2400" dirty="0"/>
              <a:t> Utility functions have discontinuities – can’t use existing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127020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E8A5-23F3-7C45-96EC-4FE46AD3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Mean 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A3B1D3-661F-4C4F-9984-684444543C12}"/>
                  </a:ext>
                </a:extLst>
              </p:cNvPr>
              <p:cNvSpPr txBox="1"/>
              <p:nvPr/>
            </p:nvSpPr>
            <p:spPr>
              <a:xfrm>
                <a:off x="1136839" y="877188"/>
                <a:ext cx="9878291" cy="1384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800100" indent="-800100"/>
                <a:r>
                  <a:rPr lang="en-US" sz="2800" b="1" dirty="0"/>
                  <a:t>Fact: </a:t>
                </a:r>
                <a:r>
                  <a:rPr lang="en-US" sz="2800" dirty="0"/>
                  <a:t>There exists an adversary choosing piecewise constant functions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sz="2800" dirty="0"/>
                  <a:t> such that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every</a:t>
                </a:r>
                <a:r>
                  <a:rPr lang="en-US" sz="2800" dirty="0"/>
                  <a:t> full information online algorithm has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regret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A3B1D3-661F-4C4F-9984-684444543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839" y="877188"/>
                <a:ext cx="9878291" cy="1384995"/>
              </a:xfrm>
              <a:prstGeom prst="rect">
                <a:avLst/>
              </a:prstGeom>
              <a:blipFill>
                <a:blip r:embed="rId3"/>
                <a:stretch>
                  <a:fillRect l="-1284" t="-4505" r="-385" b="-99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ADD1FFE-6DBB-334C-BF07-5FC52740FFD2}"/>
                  </a:ext>
                </a:extLst>
              </p:cNvPr>
              <p:cNvSpPr txBox="1"/>
              <p:nvPr/>
            </p:nvSpPr>
            <p:spPr>
              <a:xfrm>
                <a:off x="277250" y="2357472"/>
                <a:ext cx="115346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 round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, adversary chooses a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and flips a coin to choose either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ADD1FFE-6DBB-334C-BF07-5FC52740F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0" y="2357472"/>
                <a:ext cx="11534633" cy="523220"/>
              </a:xfrm>
              <a:prstGeom prst="rect">
                <a:avLst/>
              </a:prstGeom>
              <a:blipFill>
                <a:blip r:embed="rId4"/>
                <a:stretch>
                  <a:fillRect l="-990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EA5CFB1-CD20-D647-80C2-ABF93F14D4C0}"/>
              </a:ext>
            </a:extLst>
          </p:cNvPr>
          <p:cNvGrpSpPr/>
          <p:nvPr/>
        </p:nvGrpSpPr>
        <p:grpSpPr>
          <a:xfrm>
            <a:off x="6532617" y="3247974"/>
            <a:ext cx="3986175" cy="1287369"/>
            <a:chOff x="6071684" y="4036472"/>
            <a:chExt cx="3986175" cy="131045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C46C15B-118E-1D41-8DC4-F3A1BDC33F63}"/>
                </a:ext>
              </a:extLst>
            </p:cNvPr>
            <p:cNvCxnSpPr/>
            <p:nvPr/>
          </p:nvCxnSpPr>
          <p:spPr>
            <a:xfrm>
              <a:off x="6178417" y="4954509"/>
              <a:ext cx="362036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8D28C35-E788-9E4D-BF00-82A8E955385B}"/>
                    </a:ext>
                  </a:extLst>
                </p:cNvPr>
                <p:cNvSpPr txBox="1"/>
                <p:nvPr/>
              </p:nvSpPr>
              <p:spPr>
                <a:xfrm>
                  <a:off x="6071684" y="495450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8D28C35-E788-9E4D-BF00-82A8E9553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684" y="4954509"/>
                  <a:ext cx="3658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CBD207D-7BC0-184E-AD1F-7379B8CA5358}"/>
                    </a:ext>
                  </a:extLst>
                </p:cNvPr>
                <p:cNvSpPr txBox="1"/>
                <p:nvPr/>
              </p:nvSpPr>
              <p:spPr>
                <a:xfrm>
                  <a:off x="9692053" y="495450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CBD207D-7BC0-184E-AD1F-7379B8CA5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2053" y="4954509"/>
                  <a:ext cx="3658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B5FAED79-365C-C447-9E08-0A67231C5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618" y="4036472"/>
              <a:ext cx="3620369" cy="807352"/>
            </a:xfrm>
            <a:prstGeom prst="bentConnector3">
              <a:avLst>
                <a:gd name="adj1" fmla="val 6096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0AA20BC-2281-154A-9789-1F25800D55BB}"/>
                    </a:ext>
                  </a:extLst>
                </p:cNvPr>
                <p:cNvSpPr txBox="1"/>
                <p:nvPr/>
              </p:nvSpPr>
              <p:spPr>
                <a:xfrm>
                  <a:off x="8239389" y="4977597"/>
                  <a:ext cx="4311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0AA20BC-2281-154A-9789-1F25800D5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389" y="4977597"/>
                  <a:ext cx="43114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3F6E0A3-6023-FC4F-AE9F-17BDED58BE34}"/>
              </a:ext>
            </a:extLst>
          </p:cNvPr>
          <p:cNvGrpSpPr/>
          <p:nvPr/>
        </p:nvGrpSpPr>
        <p:grpSpPr>
          <a:xfrm>
            <a:off x="1208797" y="3247974"/>
            <a:ext cx="3986175" cy="1287369"/>
            <a:chOff x="1685666" y="4036472"/>
            <a:chExt cx="3986175" cy="131045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2025F9D-9924-7546-AE62-E79BE2F4F5F1}"/>
                </a:ext>
              </a:extLst>
            </p:cNvPr>
            <p:cNvCxnSpPr/>
            <p:nvPr/>
          </p:nvCxnSpPr>
          <p:spPr>
            <a:xfrm>
              <a:off x="1792399" y="4954509"/>
              <a:ext cx="362036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3292CC7-CFF4-6C4D-8FEB-ADE44BFB2C24}"/>
                    </a:ext>
                  </a:extLst>
                </p:cNvPr>
                <p:cNvSpPr txBox="1"/>
                <p:nvPr/>
              </p:nvSpPr>
              <p:spPr>
                <a:xfrm>
                  <a:off x="1685666" y="495450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3292CC7-CFF4-6C4D-8FEB-ADE44BFB2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666" y="4954509"/>
                  <a:ext cx="36580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20C001-6159-734C-9E47-3B0A4FC2914E}"/>
                    </a:ext>
                  </a:extLst>
                </p:cNvPr>
                <p:cNvSpPr txBox="1"/>
                <p:nvPr/>
              </p:nvSpPr>
              <p:spPr>
                <a:xfrm>
                  <a:off x="5306035" y="495450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20C001-6159-734C-9E47-3B0A4FC29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6035" y="4954509"/>
                  <a:ext cx="3658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Elbow Connector 99">
              <a:extLst>
                <a:ext uri="{FF2B5EF4-FFF2-40B4-BE49-F238E27FC236}">
                  <a16:creationId xmlns:a16="http://schemas.microsoft.com/office/drawing/2014/main" id="{29205B72-4AED-1046-B87A-86AEDC874532}"/>
                </a:ext>
              </a:extLst>
            </p:cNvPr>
            <p:cNvCxnSpPr>
              <a:cxnSpLocks/>
            </p:cNvCxnSpPr>
            <p:nvPr/>
          </p:nvCxnSpPr>
          <p:spPr>
            <a:xfrm>
              <a:off x="1824600" y="4036472"/>
              <a:ext cx="3620369" cy="807352"/>
            </a:xfrm>
            <a:prstGeom prst="bentConnector3">
              <a:avLst>
                <a:gd name="adj1" fmla="val 6096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4ADC3BC-6C6A-0B4C-85EB-6761F8CFEBBF}"/>
                    </a:ext>
                  </a:extLst>
                </p:cNvPr>
                <p:cNvSpPr txBox="1"/>
                <p:nvPr/>
              </p:nvSpPr>
              <p:spPr>
                <a:xfrm>
                  <a:off x="3853371" y="4977597"/>
                  <a:ext cx="4311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4ADC3BC-6C6A-0B4C-85EB-6761F8CFE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371" y="4977597"/>
                  <a:ext cx="43114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BCFD4201-4D0E-EE41-839A-F6BA7C1817C7}"/>
              </a:ext>
            </a:extLst>
          </p:cNvPr>
          <p:cNvSpPr txBox="1"/>
          <p:nvPr/>
        </p:nvSpPr>
        <p:spPr>
          <a:xfrm>
            <a:off x="5634669" y="347133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70FE87C-95A8-9B44-B925-1D9D2422DA54}"/>
                  </a:ext>
                </a:extLst>
              </p:cNvPr>
              <p:cNvSpPr txBox="1"/>
              <p:nvPr/>
            </p:nvSpPr>
            <p:spPr>
              <a:xfrm>
                <a:off x="223710" y="4428863"/>
                <a:ext cx="1170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Every learner has expected utility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 sz="2800" dirty="0"/>
                  <a:t> per round </a:t>
                </a:r>
                <a:r>
                  <a:rPr lang="en-US" sz="2800" dirty="0">
                    <a:sym typeface="Wingdings" pitchFamily="2" charset="2"/>
                  </a:rPr>
                  <a:t>  expected total utility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𝑇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/2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70FE87C-95A8-9B44-B925-1D9D2422D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0" y="4428863"/>
                <a:ext cx="11704551" cy="523220"/>
              </a:xfrm>
              <a:prstGeom prst="rect">
                <a:avLst/>
              </a:prstGeom>
              <a:blipFill>
                <a:blip r:embed="rId9"/>
                <a:stretch>
                  <a:fillRect l="-1085" t="-14286" r="-10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29F52D-A213-8540-8F4C-3E63BEED44E6}"/>
                  </a:ext>
                </a:extLst>
              </p:cNvPr>
              <p:cNvSpPr txBox="1"/>
              <p:nvPr/>
            </p:nvSpPr>
            <p:spPr>
              <a:xfrm>
                <a:off x="223710" y="5048637"/>
                <a:ext cx="74511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29F52D-A213-8540-8F4C-3E63BEED4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0" y="5048637"/>
                <a:ext cx="7451142" cy="523220"/>
              </a:xfrm>
              <a:prstGeom prst="rect">
                <a:avLst/>
              </a:prstGeom>
              <a:blipFill>
                <a:blip r:embed="rId10"/>
                <a:stretch>
                  <a:fillRect l="-1704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A188D6-0992-B24F-A914-DF980854A5F1}"/>
                  </a:ext>
                </a:extLst>
              </p:cNvPr>
              <p:cNvSpPr txBox="1"/>
              <p:nvPr/>
            </p:nvSpPr>
            <p:spPr>
              <a:xfrm>
                <a:off x="223710" y="5624521"/>
                <a:ext cx="7558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to be midpoint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𝑇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A188D6-0992-B24F-A914-DF980854A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0" y="5624521"/>
                <a:ext cx="7558095" cy="523220"/>
              </a:xfrm>
              <a:prstGeom prst="rect">
                <a:avLst/>
              </a:prstGeom>
              <a:blipFill>
                <a:blip r:embed="rId11"/>
                <a:stretch>
                  <a:fillRect l="-1678" t="-14286" r="-50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6E6938-5BF4-AB48-9A89-646884B619CF}"/>
                  </a:ext>
                </a:extLst>
              </p:cNvPr>
              <p:cNvSpPr txBox="1"/>
              <p:nvPr/>
            </p:nvSpPr>
            <p:spPr>
              <a:xfrm>
                <a:off x="218302" y="6202560"/>
                <a:ext cx="21673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Regret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6E6938-5BF4-AB48-9A89-646884B6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02" y="6202560"/>
                <a:ext cx="2167325" cy="523220"/>
              </a:xfrm>
              <a:prstGeom prst="rect">
                <a:avLst/>
              </a:prstGeom>
              <a:blipFill>
                <a:blip r:embed="rId12"/>
                <a:stretch>
                  <a:fillRect l="-5233" t="-9302" r="-4651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00057F3-EB2B-9B44-8F79-BCAD9D0867E8}"/>
              </a:ext>
            </a:extLst>
          </p:cNvPr>
          <p:cNvGrpSpPr/>
          <p:nvPr/>
        </p:nvGrpSpPr>
        <p:grpSpPr>
          <a:xfrm>
            <a:off x="8170446" y="5272639"/>
            <a:ext cx="3505200" cy="1253131"/>
            <a:chOff x="8170446" y="5272639"/>
            <a:chExt cx="3505200" cy="125313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B1C0383-93B1-8043-9F77-5919714C67EA}"/>
                </a:ext>
              </a:extLst>
            </p:cNvPr>
            <p:cNvCxnSpPr/>
            <p:nvPr/>
          </p:nvCxnSpPr>
          <p:spPr>
            <a:xfrm>
              <a:off x="8170446" y="5272639"/>
              <a:ext cx="3505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B32BEC0-CA9C-D44D-A5A3-7BB969239DBD}"/>
                </a:ext>
              </a:extLst>
            </p:cNvPr>
            <p:cNvCxnSpPr/>
            <p:nvPr/>
          </p:nvCxnSpPr>
          <p:spPr>
            <a:xfrm>
              <a:off x="8170446" y="5690349"/>
              <a:ext cx="3505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4DEEE5C-E37F-E946-ACD7-E65F6FEC5023}"/>
                </a:ext>
              </a:extLst>
            </p:cNvPr>
            <p:cNvCxnSpPr/>
            <p:nvPr/>
          </p:nvCxnSpPr>
          <p:spPr>
            <a:xfrm>
              <a:off x="8170446" y="6108059"/>
              <a:ext cx="3505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F51C3E5-5C6A-9049-ADBB-540E8B611E0B}"/>
                </a:ext>
              </a:extLst>
            </p:cNvPr>
            <p:cNvCxnSpPr/>
            <p:nvPr/>
          </p:nvCxnSpPr>
          <p:spPr>
            <a:xfrm>
              <a:off x="8170446" y="6525770"/>
              <a:ext cx="3505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4AD1969-C3C0-3C47-AAC1-F91E7D12EFA9}"/>
                </a:ext>
              </a:extLst>
            </p:cNvPr>
            <p:cNvCxnSpPr/>
            <p:nvPr/>
          </p:nvCxnSpPr>
          <p:spPr>
            <a:xfrm>
              <a:off x="8170446" y="5272639"/>
              <a:ext cx="350520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13EB833-DE5E-CF43-AA51-72B70D20CA05}"/>
                </a:ext>
              </a:extLst>
            </p:cNvPr>
            <p:cNvCxnSpPr>
              <a:cxnSpLocks/>
            </p:cNvCxnSpPr>
            <p:nvPr/>
          </p:nvCxnSpPr>
          <p:spPr>
            <a:xfrm>
              <a:off x="9795164" y="5690349"/>
              <a:ext cx="188048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ECC37B4-9265-294C-965C-B41EB2EFB90D}"/>
                </a:ext>
              </a:extLst>
            </p:cNvPr>
            <p:cNvCxnSpPr>
              <a:cxnSpLocks/>
            </p:cNvCxnSpPr>
            <p:nvPr/>
          </p:nvCxnSpPr>
          <p:spPr>
            <a:xfrm>
              <a:off x="9795164" y="6104190"/>
              <a:ext cx="940241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9F2DA00-1159-CE45-9A8C-8948D4C5B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335889" y="6525770"/>
              <a:ext cx="393950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201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104" grpId="0"/>
      <p:bldP spid="105" grpId="0" build="p"/>
      <p:bldP spid="39" grpId="0" build="p"/>
      <p:bldP spid="40" grpId="0" build="p"/>
      <p:bldP spid="4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B8EB-2A86-0240-ACC4-DD163DBF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C6475-722A-4342-BF57-63B9E0BAA1D5}"/>
                  </a:ext>
                </a:extLst>
              </p:cNvPr>
              <p:cNvSpPr txBox="1"/>
              <p:nvPr/>
            </p:nvSpPr>
            <p:spPr>
              <a:xfrm>
                <a:off x="811235" y="1565223"/>
                <a:ext cx="10569530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642938" indent="-642938"/>
                <a:r>
                  <a:rPr lang="en-US" sz="2400" b="1" dirty="0"/>
                  <a:t>Def:</a:t>
                </a:r>
                <a:r>
                  <a:rPr lang="en-US" sz="2400" dirty="0"/>
                  <a:t>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2400" b="1" dirty="0"/>
                  <a:t>-</a:t>
                </a:r>
                <a:r>
                  <a:rPr lang="en-US" sz="2400" b="1" i="1" dirty="0"/>
                  <a:t>dispersed at point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sz="2400" b="1" i="1" dirty="0"/>
                  <a:t> </a:t>
                </a:r>
                <a:r>
                  <a:rPr lang="en-US" sz="2400" dirty="0"/>
                  <a:t>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-ball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400" dirty="0"/>
                  <a:t> contains discontinuities for at most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C6475-722A-4342-BF57-63B9E0BAA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35" y="1565223"/>
                <a:ext cx="10569530" cy="830997"/>
              </a:xfrm>
              <a:prstGeom prst="rect">
                <a:avLst/>
              </a:prstGeom>
              <a:blipFill>
                <a:blip r:embed="rId2"/>
                <a:stretch>
                  <a:fillRect l="-839" t="-2941" b="-117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1E7D10-1679-9748-B999-46FF2675E245}"/>
                  </a:ext>
                </a:extLst>
              </p:cNvPr>
              <p:cNvSpPr txBox="1"/>
              <p:nvPr/>
            </p:nvSpPr>
            <p:spPr>
              <a:xfrm>
                <a:off x="81979" y="850007"/>
                <a:ext cx="120632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mean adversary concentrated discontinuities near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. Even very near points had low utility!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1E7D10-1679-9748-B999-46FF2675E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9" y="850007"/>
                <a:ext cx="12063211" cy="461665"/>
              </a:xfrm>
              <a:prstGeom prst="rect">
                <a:avLst/>
              </a:prstGeom>
              <a:blipFill>
                <a:blip r:embed="rId5"/>
                <a:stretch>
                  <a:fillRect l="-526" t="-8108" r="-3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20537C8-4AD2-8344-B130-43BB0B7EF7F3}"/>
              </a:ext>
            </a:extLst>
          </p:cNvPr>
          <p:cNvGrpSpPr/>
          <p:nvPr/>
        </p:nvGrpSpPr>
        <p:grpSpPr>
          <a:xfrm>
            <a:off x="1957010" y="2604759"/>
            <a:ext cx="2013124" cy="2029056"/>
            <a:chOff x="1957010" y="2962934"/>
            <a:chExt cx="2013124" cy="202905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F7DFFC-6FEB-7B43-9ECE-C83B9076A749}"/>
                </a:ext>
              </a:extLst>
            </p:cNvPr>
            <p:cNvSpPr/>
            <p:nvPr/>
          </p:nvSpPr>
          <p:spPr>
            <a:xfrm rot="5400000">
              <a:off x="1957010" y="2978866"/>
              <a:ext cx="2013124" cy="20131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C580B8-5B09-004E-B655-8D9F5F962F48}"/>
                </a:ext>
              </a:extLst>
            </p:cNvPr>
            <p:cNvSpPr/>
            <p:nvPr/>
          </p:nvSpPr>
          <p:spPr>
            <a:xfrm rot="5400000">
              <a:off x="2948732" y="3724461"/>
              <a:ext cx="876520" cy="876520"/>
            </a:xfrm>
            <a:prstGeom prst="ellipse">
              <a:avLst/>
            </a:prstGeom>
            <a:solidFill>
              <a:srgbClr val="8EFA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4D4F77-FBEE-C94D-A824-D135EB15CC36}"/>
                </a:ext>
              </a:extLst>
            </p:cNvPr>
            <p:cNvSpPr/>
            <p:nvPr/>
          </p:nvSpPr>
          <p:spPr>
            <a:xfrm rot="5400000">
              <a:off x="3339726" y="4148947"/>
              <a:ext cx="103057" cy="1030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35C038D-54FF-3D46-B27C-BCFB01CF4ADF}"/>
                    </a:ext>
                  </a:extLst>
                </p:cNvPr>
                <p:cNvSpPr txBox="1"/>
                <p:nvPr/>
              </p:nvSpPr>
              <p:spPr>
                <a:xfrm>
                  <a:off x="2770794" y="2962934"/>
                  <a:ext cx="3855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35C038D-54FF-3D46-B27C-BCFB01CF4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0794" y="2962934"/>
                  <a:ext cx="3855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C86D05-6B23-054C-8DDD-9015EE02241D}"/>
                    </a:ext>
                  </a:extLst>
                </p:cNvPr>
                <p:cNvSpPr txBox="1"/>
                <p:nvPr/>
              </p:nvSpPr>
              <p:spPr>
                <a:xfrm>
                  <a:off x="3253217" y="3786828"/>
                  <a:ext cx="370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C86D05-6B23-054C-8DDD-9015EE022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217" y="3786828"/>
                  <a:ext cx="37023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192D58-AF41-5847-8412-EC0D91BC9FCE}"/>
                </a:ext>
              </a:extLst>
            </p:cNvPr>
            <p:cNvCxnSpPr>
              <a:cxnSpLocks/>
            </p:cNvCxnSpPr>
            <p:nvPr/>
          </p:nvCxnSpPr>
          <p:spPr>
            <a:xfrm>
              <a:off x="2376366" y="3147600"/>
              <a:ext cx="1151467" cy="167262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89020E-D6FF-784C-8305-52840A5E9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5144" y="3108806"/>
              <a:ext cx="647099" cy="188318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98CA07-55C2-EA40-9EBC-4A4B23695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6994" y="3003524"/>
              <a:ext cx="171641" cy="191474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C7B8741-1B72-3843-9AB9-8C967C74D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7088" y="3371060"/>
              <a:ext cx="1783814" cy="901206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6D3E710-0551-154C-8C3D-C8EB11F7F113}"/>
                </a:ext>
              </a:extLst>
            </p:cNvPr>
            <p:cNvSpPr/>
            <p:nvPr/>
          </p:nvSpPr>
          <p:spPr>
            <a:xfrm rot="5400000">
              <a:off x="1957010" y="2978866"/>
              <a:ext cx="2013124" cy="20131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7735214-EDFD-3847-8A44-A3030D0360BC}"/>
                    </a:ext>
                  </a:extLst>
                </p:cNvPr>
                <p:cNvSpPr txBox="1"/>
                <p:nvPr/>
              </p:nvSpPr>
              <p:spPr>
                <a:xfrm>
                  <a:off x="3444313" y="3878001"/>
                  <a:ext cx="41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7735214-EDFD-3847-8A44-A3030D036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313" y="3878001"/>
                  <a:ext cx="41421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B46CDC6-CA3A-4E47-ACD7-76A348469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7139" y="4194831"/>
              <a:ext cx="38246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98B88B-EAB8-C948-BCC7-CB06224B5A00}"/>
                  </a:ext>
                </a:extLst>
              </p:cNvPr>
              <p:cNvSpPr txBox="1"/>
              <p:nvPr/>
            </p:nvSpPr>
            <p:spPr>
              <a:xfrm>
                <a:off x="4395967" y="2816695"/>
                <a:ext cx="68696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4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colored line is a discontinuity of one function.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Ball of radius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about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contains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2</a:t>
                </a:r>
                <a:r>
                  <a:rPr lang="en-US" sz="2400" dirty="0"/>
                  <a:t> discontinuities.</a:t>
                </a:r>
              </a:p>
              <a:p>
                <a:r>
                  <a:rPr lang="en-US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,2)</m:t>
                    </m:r>
                  </m:oMath>
                </a14:m>
                <a:r>
                  <a:rPr lang="en-US" sz="2400" dirty="0"/>
                  <a:t>-dispersed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98B88B-EAB8-C948-BCC7-CB06224B5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967" y="2816695"/>
                <a:ext cx="6869638" cy="1569660"/>
              </a:xfrm>
              <a:prstGeom prst="rect">
                <a:avLst/>
              </a:prstGeom>
              <a:blipFill>
                <a:blip r:embed="rId11"/>
                <a:stretch>
                  <a:fillRect l="-1292" t="-2419" r="-369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DEDF919-3D17-994B-874A-6D3066F7B4BA}"/>
              </a:ext>
            </a:extLst>
          </p:cNvPr>
          <p:cNvGrpSpPr/>
          <p:nvPr/>
        </p:nvGrpSpPr>
        <p:grpSpPr>
          <a:xfrm>
            <a:off x="7817664" y="5295650"/>
            <a:ext cx="3683576" cy="1157693"/>
            <a:chOff x="4271795" y="5386040"/>
            <a:chExt cx="3683576" cy="115769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88054B2-BCF3-2041-B147-FCF8B803335B}"/>
                </a:ext>
              </a:extLst>
            </p:cNvPr>
            <p:cNvCxnSpPr/>
            <p:nvPr/>
          </p:nvCxnSpPr>
          <p:spPr>
            <a:xfrm flipV="1">
              <a:off x="4664793" y="5386040"/>
              <a:ext cx="0" cy="7744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741CF3-D64F-4445-BC08-3E34605C8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1106" y="6150529"/>
              <a:ext cx="32942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6BFA515-5F7B-6748-9089-5DF21CB41A0E}"/>
                </a:ext>
              </a:extLst>
            </p:cNvPr>
            <p:cNvCxnSpPr>
              <a:cxnSpLocks/>
            </p:cNvCxnSpPr>
            <p:nvPr/>
          </p:nvCxnSpPr>
          <p:spPr>
            <a:xfrm>
              <a:off x="4841284" y="6042411"/>
              <a:ext cx="654017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D0652AD-DC8B-044D-85D6-8694268CAF8F}"/>
                </a:ext>
              </a:extLst>
            </p:cNvPr>
            <p:cNvCxnSpPr>
              <a:cxnSpLocks/>
            </p:cNvCxnSpPr>
            <p:nvPr/>
          </p:nvCxnSpPr>
          <p:spPr>
            <a:xfrm>
              <a:off x="5495301" y="5844883"/>
              <a:ext cx="430150" cy="1504"/>
            </a:xfrm>
            <a:prstGeom prst="line">
              <a:avLst/>
            </a:prstGeom>
            <a:ln w="381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4F7E9F-B4DD-2345-8C77-72FC47BFC3D3}"/>
                </a:ext>
              </a:extLst>
            </p:cNvPr>
            <p:cNvCxnSpPr>
              <a:cxnSpLocks/>
            </p:cNvCxnSpPr>
            <p:nvPr/>
          </p:nvCxnSpPr>
          <p:spPr>
            <a:xfrm>
              <a:off x="5954242" y="5643344"/>
              <a:ext cx="483729" cy="0"/>
            </a:xfrm>
            <a:prstGeom prst="line">
              <a:avLst/>
            </a:prstGeom>
            <a:ln w="3810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9643532-5FE9-5046-811A-CD81527FC92E}"/>
                    </a:ext>
                  </a:extLst>
                </p:cNvPr>
                <p:cNvSpPr txBox="1"/>
                <p:nvPr/>
              </p:nvSpPr>
              <p:spPr>
                <a:xfrm>
                  <a:off x="6175860" y="6174401"/>
                  <a:ext cx="4142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9643532-5FE9-5046-811A-CD81527FC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860" y="6174401"/>
                  <a:ext cx="41421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40F131-72CF-CA40-9988-70348008ED46}"/>
                    </a:ext>
                  </a:extLst>
                </p:cNvPr>
                <p:cNvSpPr txBox="1"/>
                <p:nvPr/>
              </p:nvSpPr>
              <p:spPr>
                <a:xfrm rot="16200000">
                  <a:off x="4270994" y="5587102"/>
                  <a:ext cx="3709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40F131-72CF-CA40-9988-70348008E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270994" y="5587102"/>
                  <a:ext cx="37093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18278DC-EF7B-574B-81EA-332B34427D90}"/>
                </a:ext>
              </a:extLst>
            </p:cNvPr>
            <p:cNvCxnSpPr>
              <a:cxnSpLocks/>
            </p:cNvCxnSpPr>
            <p:nvPr/>
          </p:nvCxnSpPr>
          <p:spPr>
            <a:xfrm>
              <a:off x="6562143" y="5386040"/>
              <a:ext cx="1095518" cy="0"/>
            </a:xfrm>
            <a:prstGeom prst="line">
              <a:avLst/>
            </a:prstGeom>
            <a:ln w="381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D4206E-73E9-CA42-B8A9-700E95F2D301}"/>
              </a:ext>
            </a:extLst>
          </p:cNvPr>
          <p:cNvSpPr txBox="1"/>
          <p:nvPr/>
        </p:nvSpPr>
        <p:spPr>
          <a:xfrm>
            <a:off x="354688" y="5523660"/>
            <a:ext cx="70076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42938" indent="-642938"/>
            <a:r>
              <a:rPr lang="en-US" sz="2400" dirty="0"/>
              <a:t>Functions will satisfy a range of dispersion parameters:</a:t>
            </a:r>
          </a:p>
        </p:txBody>
      </p:sp>
    </p:spTree>
    <p:extLst>
      <p:ext uri="{BB962C8B-B14F-4D97-AF65-F5344CB8AC3E}">
        <p14:creationId xmlns:p14="http://schemas.microsoft.com/office/powerpoint/2010/main" val="2133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44" grpId="0" build="p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637E-7CC8-F741-B7F5-F36E72D8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 of Disperse Functions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0CE8507-13DE-6844-BA42-4FE44BBCC65E}"/>
              </a:ext>
            </a:extLst>
          </p:cNvPr>
          <p:cNvGrpSpPr/>
          <p:nvPr/>
        </p:nvGrpSpPr>
        <p:grpSpPr>
          <a:xfrm>
            <a:off x="520801" y="2339158"/>
            <a:ext cx="5056042" cy="3083451"/>
            <a:chOff x="520801" y="2339158"/>
            <a:chExt cx="5056042" cy="30834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25175B-BDA3-B440-B952-A7DE1FE4F4DC}"/>
                </a:ext>
              </a:extLst>
            </p:cNvPr>
            <p:cNvSpPr txBox="1"/>
            <p:nvPr/>
          </p:nvSpPr>
          <p:spPr>
            <a:xfrm>
              <a:off x="1712767" y="2339158"/>
              <a:ext cx="286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en-US" sz="2400" b="1" dirty="0">
                  <a:cs typeface="Arial" panose="020B0604020202020204" pitchFamily="34" charset="0"/>
                </a:rPr>
                <a:t>disperse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9C4689-26A9-E843-BDA1-BB5B4AA5C1CC}"/>
                </a:ext>
              </a:extLst>
            </p:cNvPr>
            <p:cNvGrpSpPr/>
            <p:nvPr/>
          </p:nvGrpSpPr>
          <p:grpSpPr>
            <a:xfrm>
              <a:off x="520801" y="2921679"/>
              <a:ext cx="5056042" cy="1543372"/>
              <a:chOff x="6890456" y="720045"/>
              <a:chExt cx="4677764" cy="1950616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0F19E426-B672-B843-8018-829D0FBC00C7}"/>
                  </a:ext>
                </a:extLst>
              </p:cNvPr>
              <p:cNvCxnSpPr/>
              <p:nvPr/>
            </p:nvCxnSpPr>
            <p:spPr>
              <a:xfrm>
                <a:off x="6890456" y="720045"/>
                <a:ext cx="0" cy="17568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9ED38C-E93A-DF46-8C57-C2DE0DCDDFFF}"/>
                  </a:ext>
                </a:extLst>
              </p:cNvPr>
              <p:cNvGrpSpPr/>
              <p:nvPr/>
            </p:nvGrpSpPr>
            <p:grpSpPr>
              <a:xfrm>
                <a:off x="6890456" y="1074505"/>
                <a:ext cx="4677764" cy="1528065"/>
                <a:chOff x="8296919" y="1062148"/>
                <a:chExt cx="4032013" cy="152806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02F3B-2926-574F-8110-EB91BA36711C}"/>
                    </a:ext>
                  </a:extLst>
                </p:cNvPr>
                <p:cNvGrpSpPr/>
                <p:nvPr/>
              </p:nvGrpSpPr>
              <p:grpSpPr>
                <a:xfrm>
                  <a:off x="8451869" y="1148907"/>
                  <a:ext cx="1938532" cy="1441306"/>
                  <a:chOff x="9628641" y="416453"/>
                  <a:chExt cx="4537472" cy="1441306"/>
                </a:xfrm>
              </p:grpSpPr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967AE0A8-DCBE-484E-B531-1F31C6B088D9}"/>
                      </a:ext>
                    </a:extLst>
                  </p:cNvPr>
                  <p:cNvCxnSpPr/>
                  <p:nvPr/>
                </p:nvCxnSpPr>
                <p:spPr>
                  <a:xfrm>
                    <a:off x="9973348" y="1418409"/>
                    <a:ext cx="311879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6144AEF5-88CD-4447-857D-F5896E08C767}"/>
                      </a:ext>
                    </a:extLst>
                  </p:cNvPr>
                  <p:cNvCxnSpPr/>
                  <p:nvPr/>
                </p:nvCxnSpPr>
                <p:spPr>
                  <a:xfrm>
                    <a:off x="11120235" y="494423"/>
                    <a:ext cx="473495" cy="30390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327B1716-206F-634C-968A-10196385159F}"/>
                      </a:ext>
                    </a:extLst>
                  </p:cNvPr>
                  <p:cNvCxnSpPr/>
                  <p:nvPr/>
                </p:nvCxnSpPr>
                <p:spPr>
                  <a:xfrm>
                    <a:off x="12541807" y="1353496"/>
                    <a:ext cx="550417" cy="27698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327B34D-987D-E844-A83B-F441B065ADA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8641" y="1214704"/>
                    <a:ext cx="344708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1088DEC4-C00A-E447-891E-1E009F2CDFE2}"/>
                      </a:ext>
                    </a:extLst>
                  </p:cNvPr>
                  <p:cNvSpPr/>
                  <p:nvPr/>
                </p:nvSpPr>
                <p:spPr>
                  <a:xfrm>
                    <a:off x="11624521" y="416453"/>
                    <a:ext cx="909536" cy="191944"/>
                  </a:xfrm>
                  <a:custGeom>
                    <a:avLst/>
                    <a:gdLst>
                      <a:gd name="connsiteX0" fmla="*/ 0 w 336550"/>
                      <a:gd name="connsiteY0" fmla="*/ 330897 h 330897"/>
                      <a:gd name="connsiteX1" fmla="*/ 127000 w 336550"/>
                      <a:gd name="connsiteY1" fmla="*/ 697 h 330897"/>
                      <a:gd name="connsiteX2" fmla="*/ 336550 w 336550"/>
                      <a:gd name="connsiteY2" fmla="*/ 261047 h 33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6550" h="330897">
                        <a:moveTo>
                          <a:pt x="0" y="330897"/>
                        </a:moveTo>
                        <a:cubicBezTo>
                          <a:pt x="35454" y="171618"/>
                          <a:pt x="70908" y="12339"/>
                          <a:pt x="127000" y="697"/>
                        </a:cubicBezTo>
                        <a:cubicBezTo>
                          <a:pt x="183092" y="-10945"/>
                          <a:pt x="259821" y="125051"/>
                          <a:pt x="336550" y="26104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635813A2-E4F4-B64F-975D-DA5630F475B9}"/>
                      </a:ext>
                    </a:extLst>
                  </p:cNvPr>
                  <p:cNvCxnSpPr/>
                  <p:nvPr/>
                </p:nvCxnSpPr>
                <p:spPr>
                  <a:xfrm>
                    <a:off x="9973348" y="1607236"/>
                    <a:ext cx="0" cy="2505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8EA432AD-AA47-A644-9AC2-92C021A8A420}"/>
                      </a:ext>
                    </a:extLst>
                  </p:cNvPr>
                  <p:cNvCxnSpPr/>
                  <p:nvPr/>
                </p:nvCxnSpPr>
                <p:spPr>
                  <a:xfrm>
                    <a:off x="10285227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5FF5D54-ADD5-C543-BE43-D9B139F13F8B}"/>
                      </a:ext>
                    </a:extLst>
                  </p:cNvPr>
                  <p:cNvSpPr/>
                  <p:nvPr/>
                </p:nvSpPr>
                <p:spPr>
                  <a:xfrm>
                    <a:off x="10285227" y="886484"/>
                    <a:ext cx="766293" cy="306508"/>
                  </a:xfrm>
                  <a:custGeom>
                    <a:avLst/>
                    <a:gdLst>
                      <a:gd name="connsiteX0" fmla="*/ 0 w 850605"/>
                      <a:gd name="connsiteY0" fmla="*/ 499730 h 838007"/>
                      <a:gd name="connsiteX1" fmla="*/ 382772 w 850605"/>
                      <a:gd name="connsiteY1" fmla="*/ 818707 h 838007"/>
                      <a:gd name="connsiteX2" fmla="*/ 850605 w 850605"/>
                      <a:gd name="connsiteY2" fmla="*/ 0 h 838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0605" h="838007">
                        <a:moveTo>
                          <a:pt x="0" y="499730"/>
                        </a:moveTo>
                        <a:cubicBezTo>
                          <a:pt x="120502" y="700862"/>
                          <a:pt x="241005" y="901995"/>
                          <a:pt x="382772" y="818707"/>
                        </a:cubicBezTo>
                        <a:cubicBezTo>
                          <a:pt x="524539" y="735419"/>
                          <a:pt x="687572" y="367709"/>
                          <a:pt x="8506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CC4D8AF-81AA-1440-9CE8-EF9B5AA0CDD8}"/>
                      </a:ext>
                    </a:extLst>
                  </p:cNvPr>
                  <p:cNvCxnSpPr/>
                  <p:nvPr/>
                </p:nvCxnSpPr>
                <p:spPr>
                  <a:xfrm>
                    <a:off x="11150009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AE59D677-AB3F-A343-91AC-66A4153A6B3F}"/>
                      </a:ext>
                    </a:extLst>
                  </p:cNvPr>
                  <p:cNvCxnSpPr/>
                  <p:nvPr/>
                </p:nvCxnSpPr>
                <p:spPr>
                  <a:xfrm>
                    <a:off x="11593729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CD0FFDBA-15E0-8B47-A5D1-99A4B392E699}"/>
                      </a:ext>
                    </a:extLst>
                  </p:cNvPr>
                  <p:cNvCxnSpPr/>
                  <p:nvPr/>
                </p:nvCxnSpPr>
                <p:spPr>
                  <a:xfrm>
                    <a:off x="12534058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F5023847-D599-554C-96C2-1336BADA94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4021" y="1192992"/>
                    <a:ext cx="311878" cy="18942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22535187-5CCB-9541-86E4-542507554ED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3099315" y="937118"/>
                    <a:ext cx="344708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7B2AC1EA-348A-C041-B65C-BCC2225141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838196" y="664322"/>
                    <a:ext cx="327917" cy="35611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2C44D637-442F-9947-BA56-A52F8231A9FF}"/>
                      </a:ext>
                    </a:extLst>
                  </p:cNvPr>
                  <p:cNvCxnSpPr/>
                  <p:nvPr/>
                </p:nvCxnSpPr>
                <p:spPr>
                  <a:xfrm>
                    <a:off x="13099315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9681C7C8-D484-8146-805B-692D91CE4B4E}"/>
                      </a:ext>
                    </a:extLst>
                  </p:cNvPr>
                  <p:cNvCxnSpPr/>
                  <p:nvPr/>
                </p:nvCxnSpPr>
                <p:spPr>
                  <a:xfrm>
                    <a:off x="13756411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A164B69-B060-C24C-8E41-9B91A3A4A90E}"/>
                      </a:ext>
                    </a:extLst>
                  </p:cNvPr>
                  <p:cNvCxnSpPr/>
                  <p:nvPr/>
                </p:nvCxnSpPr>
                <p:spPr>
                  <a:xfrm>
                    <a:off x="14166110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591745C5-57A5-8847-AFA3-D0060C4392D9}"/>
                      </a:ext>
                    </a:extLst>
                  </p:cNvPr>
                  <p:cNvCxnSpPr/>
                  <p:nvPr/>
                </p:nvCxnSpPr>
                <p:spPr>
                  <a:xfrm>
                    <a:off x="13444022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B5EB0A0-80F6-E74F-B3CF-9E060156B702}"/>
                    </a:ext>
                  </a:extLst>
                </p:cNvPr>
                <p:cNvGrpSpPr/>
                <p:nvPr/>
              </p:nvGrpSpPr>
              <p:grpSpPr>
                <a:xfrm flipH="1">
                  <a:off x="8296919" y="1062148"/>
                  <a:ext cx="4032013" cy="1528065"/>
                  <a:chOff x="9628641" y="329694"/>
                  <a:chExt cx="9437628" cy="1528065"/>
                </a:xfrm>
              </p:grpSpPr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AD1C934-2F48-E441-87F7-BDDB82043062}"/>
                      </a:ext>
                    </a:extLst>
                  </p:cNvPr>
                  <p:cNvCxnSpPr/>
                  <p:nvPr/>
                </p:nvCxnSpPr>
                <p:spPr>
                  <a:xfrm>
                    <a:off x="9973348" y="1418409"/>
                    <a:ext cx="311879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CABC20AC-3D9D-9A46-AD75-0E23E7D4B044}"/>
                      </a:ext>
                    </a:extLst>
                  </p:cNvPr>
                  <p:cNvCxnSpPr/>
                  <p:nvPr/>
                </p:nvCxnSpPr>
                <p:spPr>
                  <a:xfrm>
                    <a:off x="11120234" y="329694"/>
                    <a:ext cx="473495" cy="30390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8D1FA324-994F-D34A-B49A-E1F627E7AAA2}"/>
                      </a:ext>
                    </a:extLst>
                  </p:cNvPr>
                  <p:cNvCxnSpPr/>
                  <p:nvPr/>
                </p:nvCxnSpPr>
                <p:spPr>
                  <a:xfrm>
                    <a:off x="12541807" y="1353496"/>
                    <a:ext cx="550417" cy="27698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CB3FDC0A-5251-4F4D-BC44-C12CD3DB0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28641" y="1732497"/>
                    <a:ext cx="943762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522B38A9-224E-714A-BC86-63BDF319BA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8641" y="1214705"/>
                    <a:ext cx="344708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C06C3528-DFAB-9B41-B287-7AF03972AD4D}"/>
                      </a:ext>
                    </a:extLst>
                  </p:cNvPr>
                  <p:cNvSpPr/>
                  <p:nvPr/>
                </p:nvSpPr>
                <p:spPr>
                  <a:xfrm>
                    <a:off x="11593727" y="606220"/>
                    <a:ext cx="940329" cy="330897"/>
                  </a:xfrm>
                  <a:custGeom>
                    <a:avLst/>
                    <a:gdLst>
                      <a:gd name="connsiteX0" fmla="*/ 0 w 336550"/>
                      <a:gd name="connsiteY0" fmla="*/ 330897 h 330897"/>
                      <a:gd name="connsiteX1" fmla="*/ 127000 w 336550"/>
                      <a:gd name="connsiteY1" fmla="*/ 697 h 330897"/>
                      <a:gd name="connsiteX2" fmla="*/ 336550 w 336550"/>
                      <a:gd name="connsiteY2" fmla="*/ 261047 h 33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6550" h="330897">
                        <a:moveTo>
                          <a:pt x="0" y="330897"/>
                        </a:moveTo>
                        <a:cubicBezTo>
                          <a:pt x="35454" y="171618"/>
                          <a:pt x="70908" y="12339"/>
                          <a:pt x="127000" y="697"/>
                        </a:cubicBezTo>
                        <a:cubicBezTo>
                          <a:pt x="183092" y="-10945"/>
                          <a:pt x="259821" y="125051"/>
                          <a:pt x="336550" y="26104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22E9DA83-5429-544D-86B4-CE31541CED20}"/>
                      </a:ext>
                    </a:extLst>
                  </p:cNvPr>
                  <p:cNvCxnSpPr/>
                  <p:nvPr/>
                </p:nvCxnSpPr>
                <p:spPr>
                  <a:xfrm>
                    <a:off x="9973348" y="1607236"/>
                    <a:ext cx="0" cy="2505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B04B28FD-FA8B-8943-89EB-F1F8BD61D55C}"/>
                      </a:ext>
                    </a:extLst>
                  </p:cNvPr>
                  <p:cNvCxnSpPr/>
                  <p:nvPr/>
                </p:nvCxnSpPr>
                <p:spPr>
                  <a:xfrm>
                    <a:off x="10285227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Freeform 20">
                    <a:extLst>
                      <a:ext uri="{FF2B5EF4-FFF2-40B4-BE49-F238E27FC236}">
                        <a16:creationId xmlns:a16="http://schemas.microsoft.com/office/drawing/2014/main" id="{762BDB15-9B39-0F4C-B5DF-8D5E14668397}"/>
                      </a:ext>
                    </a:extLst>
                  </p:cNvPr>
                  <p:cNvSpPr/>
                  <p:nvPr/>
                </p:nvSpPr>
                <p:spPr>
                  <a:xfrm>
                    <a:off x="10285227" y="882507"/>
                    <a:ext cx="835008" cy="310486"/>
                  </a:xfrm>
                  <a:custGeom>
                    <a:avLst/>
                    <a:gdLst>
                      <a:gd name="connsiteX0" fmla="*/ 0 w 850605"/>
                      <a:gd name="connsiteY0" fmla="*/ 499730 h 838007"/>
                      <a:gd name="connsiteX1" fmla="*/ 382772 w 850605"/>
                      <a:gd name="connsiteY1" fmla="*/ 818707 h 838007"/>
                      <a:gd name="connsiteX2" fmla="*/ 850605 w 850605"/>
                      <a:gd name="connsiteY2" fmla="*/ 0 h 838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0605" h="838007">
                        <a:moveTo>
                          <a:pt x="0" y="499730"/>
                        </a:moveTo>
                        <a:cubicBezTo>
                          <a:pt x="120502" y="700862"/>
                          <a:pt x="241005" y="901995"/>
                          <a:pt x="382772" y="818707"/>
                        </a:cubicBezTo>
                        <a:cubicBezTo>
                          <a:pt x="524539" y="735419"/>
                          <a:pt x="687572" y="367709"/>
                          <a:pt x="8506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0A60A6E4-8F7A-6E4D-8298-A0BEB5685A4B}"/>
                      </a:ext>
                    </a:extLst>
                  </p:cNvPr>
                  <p:cNvCxnSpPr/>
                  <p:nvPr/>
                </p:nvCxnSpPr>
                <p:spPr>
                  <a:xfrm>
                    <a:off x="11150009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A5E5CB42-7975-6A40-9824-301194C8B65E}"/>
                      </a:ext>
                    </a:extLst>
                  </p:cNvPr>
                  <p:cNvCxnSpPr/>
                  <p:nvPr/>
                </p:nvCxnSpPr>
                <p:spPr>
                  <a:xfrm>
                    <a:off x="11593729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07F571C-B598-7940-95C7-6AA4DD4AFA77}"/>
                      </a:ext>
                    </a:extLst>
                  </p:cNvPr>
                  <p:cNvCxnSpPr/>
                  <p:nvPr/>
                </p:nvCxnSpPr>
                <p:spPr>
                  <a:xfrm>
                    <a:off x="12534058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8C0772B5-4886-6840-9380-D9B90D1ADC9E}"/>
                      </a:ext>
                    </a:extLst>
                  </p:cNvPr>
                  <p:cNvCxnSpPr/>
                  <p:nvPr/>
                </p:nvCxnSpPr>
                <p:spPr>
                  <a:xfrm>
                    <a:off x="13444023" y="798325"/>
                    <a:ext cx="311878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F09B4EA-2B6E-2F46-83DB-5D89638511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099315" y="1214704"/>
                    <a:ext cx="336955" cy="21241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899DC9E-D9DA-7845-9DBB-AD591694F4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788731" y="1118718"/>
                    <a:ext cx="311878" cy="15081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59B060B2-3A83-9346-BA03-F5DEEC474A97}"/>
                      </a:ext>
                    </a:extLst>
                  </p:cNvPr>
                  <p:cNvCxnSpPr/>
                  <p:nvPr/>
                </p:nvCxnSpPr>
                <p:spPr>
                  <a:xfrm>
                    <a:off x="13099315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597DE6C4-C99C-E44E-B6B5-60561BB78988}"/>
                      </a:ext>
                    </a:extLst>
                  </p:cNvPr>
                  <p:cNvCxnSpPr/>
                  <p:nvPr/>
                </p:nvCxnSpPr>
                <p:spPr>
                  <a:xfrm>
                    <a:off x="13756411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623A4E38-55AB-EE44-A7F5-03A07E84C5BE}"/>
                      </a:ext>
                    </a:extLst>
                  </p:cNvPr>
                  <p:cNvCxnSpPr/>
                  <p:nvPr/>
                </p:nvCxnSpPr>
                <p:spPr>
                  <a:xfrm>
                    <a:off x="14166110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85AF748-7A4D-5241-8375-FDF708ACE957}"/>
                      </a:ext>
                    </a:extLst>
                  </p:cNvPr>
                  <p:cNvCxnSpPr/>
                  <p:nvPr/>
                </p:nvCxnSpPr>
                <p:spPr>
                  <a:xfrm>
                    <a:off x="13444022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45AAC81-9F05-EC4C-A2E9-4F931B9ADBCA}"/>
                  </a:ext>
                </a:extLst>
              </p:cNvPr>
              <p:cNvGrpSpPr/>
              <p:nvPr/>
            </p:nvGrpSpPr>
            <p:grpSpPr>
              <a:xfrm>
                <a:off x="8863512" y="2269745"/>
                <a:ext cx="899042" cy="400916"/>
                <a:chOff x="8041758" y="3180484"/>
                <a:chExt cx="1594884" cy="378566"/>
              </a:xfrm>
            </p:grpSpPr>
            <p:sp>
              <p:nvSpPr>
                <p:cNvPr id="8" name="Double Bracket 7">
                  <a:extLst>
                    <a:ext uri="{FF2B5EF4-FFF2-40B4-BE49-F238E27FC236}">
                      <a16:creationId xmlns:a16="http://schemas.microsoft.com/office/drawing/2014/main" id="{E7A5E0EC-78E5-EB49-B00C-FEAC715227DE}"/>
                    </a:ext>
                  </a:extLst>
                </p:cNvPr>
                <p:cNvSpPr/>
                <p:nvPr/>
              </p:nvSpPr>
              <p:spPr>
                <a:xfrm>
                  <a:off x="8041758" y="3180484"/>
                  <a:ext cx="1594884" cy="378566"/>
                </a:xfrm>
                <a:prstGeom prst="bracketPair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7B4F6F8C-6B1A-EA4F-B817-A48AAC92A7CD}"/>
                    </a:ext>
                  </a:extLst>
                </p:cNvPr>
                <p:cNvCxnSpPr>
                  <a:stCxn id="8" idx="1"/>
                  <a:endCxn id="8" idx="3"/>
                </p:cNvCxnSpPr>
                <p:nvPr/>
              </p:nvCxnSpPr>
              <p:spPr>
                <a:xfrm>
                  <a:off x="8041758" y="3369767"/>
                  <a:ext cx="1594884" cy="0"/>
                </a:xfrm>
                <a:prstGeom prst="line">
                  <a:avLst/>
                </a:prstGeom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3AC979-7A9D-5F41-BDAB-F8B5415CAC64}"/>
                </a:ext>
              </a:extLst>
            </p:cNvPr>
            <p:cNvSpPr txBox="1"/>
            <p:nvPr/>
          </p:nvSpPr>
          <p:spPr>
            <a:xfrm>
              <a:off x="950608" y="4960944"/>
              <a:ext cx="4358023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cs typeface="Arial" panose="020B0604020202020204" pitchFamily="34" charset="0"/>
                </a:rPr>
                <a:t>Many boundaries within interval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A11E95-9444-5546-AF49-F8D544C3E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228" y="4469568"/>
              <a:ext cx="0" cy="2951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1E68620-68D5-E443-AA04-E319AB5B88A4}"/>
                  </a:ext>
                </a:extLst>
              </p:cNvPr>
              <p:cNvSpPr txBox="1"/>
              <p:nvPr/>
            </p:nvSpPr>
            <p:spPr>
              <a:xfrm>
                <a:off x="159561" y="988743"/>
                <a:ext cx="72299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PWL functions and plot their sum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1E68620-68D5-E443-AA04-E319AB5B8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61" y="988743"/>
                <a:ext cx="7229928" cy="461665"/>
              </a:xfrm>
              <a:prstGeom prst="rect">
                <a:avLst/>
              </a:prstGeom>
              <a:blipFill>
                <a:blip r:embed="rId2"/>
                <a:stretch>
                  <a:fillRect l="-1404" t="-124324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CA727AD0-3FD6-0F4E-BA56-D960F75B6C78}"/>
              </a:ext>
            </a:extLst>
          </p:cNvPr>
          <p:cNvGrpSpPr/>
          <p:nvPr/>
        </p:nvGrpSpPr>
        <p:grpSpPr>
          <a:xfrm>
            <a:off x="6579120" y="2269575"/>
            <a:ext cx="5056048" cy="3122025"/>
            <a:chOff x="6579120" y="2269575"/>
            <a:chExt cx="5056048" cy="31220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EA7BBC-CF05-9A45-8CBC-A8D842F9FD40}"/>
                </a:ext>
              </a:extLst>
            </p:cNvPr>
            <p:cNvSpPr txBox="1"/>
            <p:nvPr/>
          </p:nvSpPr>
          <p:spPr>
            <a:xfrm>
              <a:off x="7673939" y="2269575"/>
              <a:ext cx="286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cs typeface="Arial" panose="020B0604020202020204" pitchFamily="34" charset="0"/>
                </a:rPr>
                <a:t>Disperse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009D6B-2C47-504E-8C3D-994D18B9B6A1}"/>
                </a:ext>
              </a:extLst>
            </p:cNvPr>
            <p:cNvSpPr txBox="1"/>
            <p:nvPr/>
          </p:nvSpPr>
          <p:spPr>
            <a:xfrm>
              <a:off x="7036214" y="4929935"/>
              <a:ext cx="4159427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cs typeface="Arial" panose="020B0604020202020204" pitchFamily="34" charset="0"/>
                </a:rPr>
                <a:t>Few boundaries within interval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4ABF15-B3F1-1349-A4AF-2B01AEB109C5}"/>
                </a:ext>
              </a:extLst>
            </p:cNvPr>
            <p:cNvCxnSpPr/>
            <p:nvPr/>
          </p:nvCxnSpPr>
          <p:spPr>
            <a:xfrm>
              <a:off x="6579120" y="2919755"/>
              <a:ext cx="0" cy="13900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A52B0AF-038B-8443-9E89-09318FB6BF50}"/>
                </a:ext>
              </a:extLst>
            </p:cNvPr>
            <p:cNvCxnSpPr/>
            <p:nvPr/>
          </p:nvCxnSpPr>
          <p:spPr>
            <a:xfrm>
              <a:off x="7142769" y="4061625"/>
              <a:ext cx="334167" cy="2425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3DEE7E-DD53-EC4D-8D67-A30F9914836E}"/>
                </a:ext>
              </a:extLst>
            </p:cNvPr>
            <p:cNvCxnSpPr/>
            <p:nvPr/>
          </p:nvCxnSpPr>
          <p:spPr>
            <a:xfrm>
              <a:off x="8371617" y="3796163"/>
              <a:ext cx="507333" cy="240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6F79B4-8A57-7A48-B681-74AE607C8AE0}"/>
                </a:ext>
              </a:extLst>
            </p:cNvPr>
            <p:cNvCxnSpPr/>
            <p:nvPr/>
          </p:nvCxnSpPr>
          <p:spPr>
            <a:xfrm>
              <a:off x="9894781" y="4084988"/>
              <a:ext cx="589753" cy="2191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BF5DFCD-9824-7646-8A06-70BF0A9AC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9120" y="4310140"/>
              <a:ext cx="50560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26F88C6-5D26-2048-AA85-164400BF694A}"/>
                </a:ext>
              </a:extLst>
            </p:cNvPr>
            <p:cNvCxnSpPr/>
            <p:nvPr/>
          </p:nvCxnSpPr>
          <p:spPr>
            <a:xfrm flipH="1">
              <a:off x="6773428" y="3905979"/>
              <a:ext cx="369341" cy="2425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22236A7-54C9-6C4A-8EE3-8AAAAAA281E0}"/>
                </a:ext>
              </a:extLst>
            </p:cNvPr>
            <p:cNvSpPr/>
            <p:nvPr/>
          </p:nvSpPr>
          <p:spPr>
            <a:xfrm>
              <a:off x="8878951" y="3314717"/>
              <a:ext cx="1007530" cy="261813"/>
            </a:xfrm>
            <a:custGeom>
              <a:avLst/>
              <a:gdLst>
                <a:gd name="connsiteX0" fmla="*/ 0 w 336550"/>
                <a:gd name="connsiteY0" fmla="*/ 330897 h 330897"/>
                <a:gd name="connsiteX1" fmla="*/ 127000 w 336550"/>
                <a:gd name="connsiteY1" fmla="*/ 697 h 330897"/>
                <a:gd name="connsiteX2" fmla="*/ 336550 w 336550"/>
                <a:gd name="connsiteY2" fmla="*/ 261047 h 33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550" h="330897">
                  <a:moveTo>
                    <a:pt x="0" y="330897"/>
                  </a:moveTo>
                  <a:cubicBezTo>
                    <a:pt x="35454" y="171618"/>
                    <a:pt x="70908" y="12339"/>
                    <a:pt x="127000" y="697"/>
                  </a:cubicBezTo>
                  <a:cubicBezTo>
                    <a:pt x="183092" y="-10945"/>
                    <a:pt x="259821" y="125051"/>
                    <a:pt x="336550" y="26104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99DD89A-F38A-114C-BB36-D35681CC5D6E}"/>
                </a:ext>
              </a:extLst>
            </p:cNvPr>
            <p:cNvCxnSpPr/>
            <p:nvPr/>
          </p:nvCxnSpPr>
          <p:spPr>
            <a:xfrm>
              <a:off x="7142769" y="4211030"/>
              <a:ext cx="0" cy="198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23D2837-4024-F54E-AC63-95899865DF7C}"/>
                </a:ext>
              </a:extLst>
            </p:cNvPr>
            <p:cNvCxnSpPr/>
            <p:nvPr/>
          </p:nvCxnSpPr>
          <p:spPr>
            <a:xfrm>
              <a:off x="7476937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E6D9631-7DAB-F741-AFE8-3C10C3DBFE52}"/>
                </a:ext>
              </a:extLst>
            </p:cNvPr>
            <p:cNvSpPr/>
            <p:nvPr/>
          </p:nvSpPr>
          <p:spPr>
            <a:xfrm>
              <a:off x="7476937" y="3541297"/>
              <a:ext cx="911393" cy="584314"/>
            </a:xfrm>
            <a:custGeom>
              <a:avLst/>
              <a:gdLst>
                <a:gd name="connsiteX0" fmla="*/ 0 w 850605"/>
                <a:gd name="connsiteY0" fmla="*/ 499730 h 838007"/>
                <a:gd name="connsiteX1" fmla="*/ 382772 w 850605"/>
                <a:gd name="connsiteY1" fmla="*/ 818707 h 838007"/>
                <a:gd name="connsiteX2" fmla="*/ 850605 w 850605"/>
                <a:gd name="connsiteY2" fmla="*/ 0 h 8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605" h="838007">
                  <a:moveTo>
                    <a:pt x="0" y="499730"/>
                  </a:moveTo>
                  <a:cubicBezTo>
                    <a:pt x="120502" y="700862"/>
                    <a:pt x="241005" y="901995"/>
                    <a:pt x="382772" y="818707"/>
                  </a:cubicBezTo>
                  <a:cubicBezTo>
                    <a:pt x="524539" y="735419"/>
                    <a:pt x="687572" y="367709"/>
                    <a:pt x="850605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C362005-47F5-124F-B326-F4983CF7BC42}"/>
                </a:ext>
              </a:extLst>
            </p:cNvPr>
            <p:cNvCxnSpPr/>
            <p:nvPr/>
          </p:nvCxnSpPr>
          <p:spPr>
            <a:xfrm>
              <a:off x="8403520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5C0ED0-FFCB-344C-AD37-C6ADDB50B9EE}"/>
                </a:ext>
              </a:extLst>
            </p:cNvPr>
            <p:cNvCxnSpPr/>
            <p:nvPr/>
          </p:nvCxnSpPr>
          <p:spPr>
            <a:xfrm>
              <a:off x="8878951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0A44B7D-2363-B54E-9656-D8E9D7B8D710}"/>
                </a:ext>
              </a:extLst>
            </p:cNvPr>
            <p:cNvCxnSpPr/>
            <p:nvPr/>
          </p:nvCxnSpPr>
          <p:spPr>
            <a:xfrm>
              <a:off x="9886480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86D5454-7633-394F-97CD-4B59A3C4C7C6}"/>
                </a:ext>
              </a:extLst>
            </p:cNvPr>
            <p:cNvCxnSpPr/>
            <p:nvPr/>
          </p:nvCxnSpPr>
          <p:spPr>
            <a:xfrm>
              <a:off x="10861475" y="4062001"/>
              <a:ext cx="334167" cy="2425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F6748A-EA67-2D4D-9CB7-FF2F9F5F1345}"/>
                </a:ext>
              </a:extLst>
            </p:cNvPr>
            <p:cNvCxnSpPr/>
            <p:nvPr/>
          </p:nvCxnSpPr>
          <p:spPr>
            <a:xfrm flipH="1">
              <a:off x="10492134" y="3796163"/>
              <a:ext cx="369341" cy="2425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300E58A-A296-5C46-B5F7-075B45E99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5641" y="3464975"/>
              <a:ext cx="439525" cy="4410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858501-315A-9545-A106-B9F337AB7D61}"/>
                </a:ext>
              </a:extLst>
            </p:cNvPr>
            <p:cNvCxnSpPr/>
            <p:nvPr/>
          </p:nvCxnSpPr>
          <p:spPr>
            <a:xfrm>
              <a:off x="10492134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38C903-A19D-CB4D-BEC8-B6DDEE5153AC}"/>
                </a:ext>
              </a:extLst>
            </p:cNvPr>
            <p:cNvCxnSpPr/>
            <p:nvPr/>
          </p:nvCxnSpPr>
          <p:spPr>
            <a:xfrm>
              <a:off x="11196189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8779B-64EC-C043-AD9C-E7002C64685E}"/>
                </a:ext>
              </a:extLst>
            </p:cNvPr>
            <p:cNvCxnSpPr/>
            <p:nvPr/>
          </p:nvCxnSpPr>
          <p:spPr>
            <a:xfrm>
              <a:off x="11635167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DC709F3-BB94-024E-9E17-1F117C55D8EC}"/>
                </a:ext>
              </a:extLst>
            </p:cNvPr>
            <p:cNvCxnSpPr/>
            <p:nvPr/>
          </p:nvCxnSpPr>
          <p:spPr>
            <a:xfrm>
              <a:off x="10861475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Double Bracket 75">
              <a:extLst>
                <a:ext uri="{FF2B5EF4-FFF2-40B4-BE49-F238E27FC236}">
                  <a16:creationId xmlns:a16="http://schemas.microsoft.com/office/drawing/2014/main" id="{751D0BFE-DAF7-4843-8B96-C883E2D4C4E5}"/>
                </a:ext>
              </a:extLst>
            </p:cNvPr>
            <p:cNvSpPr/>
            <p:nvPr/>
          </p:nvSpPr>
          <p:spPr>
            <a:xfrm>
              <a:off x="8711732" y="4145913"/>
              <a:ext cx="971746" cy="317214"/>
            </a:xfrm>
            <a:prstGeom prst="bracketPair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65A8116-15F0-FE46-A317-06BE490A1CD0}"/>
                </a:ext>
              </a:extLst>
            </p:cNvPr>
            <p:cNvCxnSpPr>
              <a:stCxn id="76" idx="1"/>
              <a:endCxn id="76" idx="3"/>
            </p:cNvCxnSpPr>
            <p:nvPr/>
          </p:nvCxnSpPr>
          <p:spPr>
            <a:xfrm>
              <a:off x="8711732" y="4304519"/>
              <a:ext cx="971746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269AAF7-B4AF-BF43-A7B2-2986498C5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7605" y="4469568"/>
              <a:ext cx="0" cy="2951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97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54-8A19-3B45-9525-97F2508D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Information Regret Bounds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ECF0C00-52A4-E544-BCA5-17025C424AFD}"/>
              </a:ext>
            </a:extLst>
          </p:cNvPr>
          <p:cNvSpPr txBox="1">
            <a:spLocks/>
          </p:cNvSpPr>
          <p:nvPr/>
        </p:nvSpPr>
        <p:spPr>
          <a:xfrm>
            <a:off x="219917" y="794760"/>
            <a:ext cx="11843294" cy="463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analyze the classic Exponentially Weighted Forecaster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Cesa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-Bianchi &amp; Lugosi ’06]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E3894C-06C0-B448-A9E2-A01DBE782C91}"/>
                  </a:ext>
                </a:extLst>
              </p:cNvPr>
              <p:cNvSpPr txBox="1"/>
              <p:nvPr/>
            </p:nvSpPr>
            <p:spPr>
              <a:xfrm>
                <a:off x="421820" y="1372650"/>
                <a:ext cx="8322197" cy="8626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Algorithm: </a:t>
                </a:r>
                <a:r>
                  <a:rPr lang="en-US" sz="2400" dirty="0"/>
                  <a:t>(Parameter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At round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E3894C-06C0-B448-A9E2-A01DBE782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0" y="1372650"/>
                <a:ext cx="8322197" cy="862608"/>
              </a:xfrm>
              <a:prstGeom prst="rect">
                <a:avLst/>
              </a:prstGeom>
              <a:blipFill>
                <a:blip r:embed="rId2"/>
                <a:stretch>
                  <a:fillRect l="-1024" t="-25694" b="-986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82851F-1611-194E-A347-AF76CC79AD13}"/>
                  </a:ext>
                </a:extLst>
              </p:cNvPr>
              <p:cNvSpPr txBox="1"/>
              <p:nvPr/>
            </p:nvSpPr>
            <p:spPr>
              <a:xfrm>
                <a:off x="421820" y="2624261"/>
                <a:ext cx="11439487" cy="12915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320800" indent="-1320800"/>
                <a:r>
                  <a:rPr lang="en-US" sz="2400" b="1" dirty="0"/>
                  <a:t>Theorem:</a:t>
                </a: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are piecewise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-Lipschitz and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-dispersed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EWF has regret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𝑇𝑑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func>
                          </m:e>
                        </m:ra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𝑇𝐿𝑤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82851F-1611-194E-A347-AF76CC79A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0" y="2624261"/>
                <a:ext cx="11439487" cy="1291507"/>
              </a:xfrm>
              <a:prstGeom prst="rect">
                <a:avLst/>
              </a:prstGeom>
              <a:blipFill>
                <a:blip r:embed="rId3"/>
                <a:stretch>
                  <a:fillRect l="-775" t="-29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1EA0AF-C2AF-EC4D-B8BC-A94C89C4D29B}"/>
                  </a:ext>
                </a:extLst>
              </p:cNvPr>
              <p:cNvSpPr/>
              <p:nvPr/>
            </p:nvSpPr>
            <p:spPr>
              <a:xfrm>
                <a:off x="312514" y="4130909"/>
                <a:ext cx="10765793" cy="500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When is this a good bound?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regret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𝑇𝑑</m:t>
                        </m:r>
                        <m: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sz="24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1EA0AF-C2AF-EC4D-B8BC-A94C89C4D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4" y="4130909"/>
                <a:ext cx="10765793" cy="500137"/>
              </a:xfrm>
              <a:prstGeom prst="rect">
                <a:avLst/>
              </a:prstGeom>
              <a:blipFill>
                <a:blip r:embed="rId4"/>
                <a:stretch>
                  <a:fillRect l="-825"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EABF41-F0FE-8A40-A6B9-40FBCFCCFA2A}"/>
                  </a:ext>
                </a:extLst>
              </p:cNvPr>
              <p:cNvSpPr/>
              <p:nvPr/>
            </p:nvSpPr>
            <p:spPr>
              <a:xfrm>
                <a:off x="312514" y="5194199"/>
                <a:ext cx="11266059" cy="1231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Intuition: </a:t>
                </a:r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ball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has utility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𝑇𝐿𝑤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EWF can compete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when its volume is non-negligible.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EABF41-F0FE-8A40-A6B9-40FBCFCCF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4" y="5194199"/>
                <a:ext cx="11266059" cy="1231940"/>
              </a:xfrm>
              <a:prstGeom prst="rect">
                <a:avLst/>
              </a:prstGeom>
              <a:blipFill>
                <a:blip r:embed="rId5"/>
                <a:stretch>
                  <a:fillRect l="-788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D2C6F-89E0-A142-B55C-F063B0C51775}"/>
                  </a:ext>
                </a:extLst>
              </p:cNvPr>
              <p:cNvSpPr txBox="1"/>
              <p:nvPr/>
            </p:nvSpPr>
            <p:spPr>
              <a:xfrm>
                <a:off x="312514" y="6374701"/>
                <a:ext cx="64797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1" dirty="0"/>
                  <a:t>Note: </a:t>
                </a:r>
                <a:r>
                  <a:rPr lang="en-US" sz="2400" dirty="0"/>
                  <a:t>Don’t need to know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run algorithm.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D2C6F-89E0-A142-B55C-F063B0C51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4" y="6374701"/>
                <a:ext cx="6479787" cy="461665"/>
              </a:xfrm>
              <a:prstGeom prst="rect">
                <a:avLst/>
              </a:prstGeom>
              <a:blipFill>
                <a:blip r:embed="rId6"/>
                <a:stretch>
                  <a:fillRect l="-1370" t="-5405" r="-39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1D84C30-FD26-D249-95B8-8C82E73A900F}"/>
              </a:ext>
            </a:extLst>
          </p:cNvPr>
          <p:cNvGrpSpPr/>
          <p:nvPr/>
        </p:nvGrpSpPr>
        <p:grpSpPr>
          <a:xfrm>
            <a:off x="9930245" y="4846187"/>
            <a:ext cx="1811141" cy="1811141"/>
            <a:chOff x="5190428" y="4937105"/>
            <a:chExt cx="1811141" cy="181114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931C43-AB61-B749-82D5-0816ACA04E7C}"/>
                </a:ext>
              </a:extLst>
            </p:cNvPr>
            <p:cNvSpPr/>
            <p:nvPr/>
          </p:nvSpPr>
          <p:spPr>
            <a:xfrm>
              <a:off x="5190428" y="4937105"/>
              <a:ext cx="1811141" cy="1811141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35C8D2-E886-F24C-8769-B6046DD7FE8A}"/>
                </a:ext>
              </a:extLst>
            </p:cNvPr>
            <p:cNvSpPr/>
            <p:nvPr/>
          </p:nvSpPr>
          <p:spPr>
            <a:xfrm>
              <a:off x="6095999" y="5416711"/>
              <a:ext cx="824345" cy="824345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ED434B-A65B-0E4D-858E-0EC6BDB4C4BF}"/>
                </a:ext>
              </a:extLst>
            </p:cNvPr>
            <p:cNvSpPr/>
            <p:nvPr/>
          </p:nvSpPr>
          <p:spPr>
            <a:xfrm>
              <a:off x="6435969" y="5756681"/>
              <a:ext cx="144406" cy="144406"/>
            </a:xfrm>
            <a:prstGeom prst="ellipse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46DB29-5266-4C40-99EE-E8F92B9071A3}"/>
                    </a:ext>
                  </a:extLst>
                </p:cNvPr>
                <p:cNvSpPr txBox="1"/>
                <p:nvPr/>
              </p:nvSpPr>
              <p:spPr>
                <a:xfrm>
                  <a:off x="6435969" y="5756681"/>
                  <a:ext cx="5552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400" dirty="0" err="1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AF99DFF-2B26-C44D-96F5-EF05959AB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969" y="5756681"/>
                  <a:ext cx="55528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9704F9-5FCA-0144-848D-A419C2369DCC}"/>
              </a:ext>
            </a:extLst>
          </p:cNvPr>
          <p:cNvSpPr txBox="1"/>
          <p:nvPr/>
        </p:nvSpPr>
        <p:spPr>
          <a:xfrm>
            <a:off x="1006180" y="4605327"/>
            <a:ext cx="7786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(We essentially achieve these values in all of our applications)</a:t>
            </a:r>
          </a:p>
        </p:txBody>
      </p:sp>
    </p:spTree>
    <p:extLst>
      <p:ext uri="{BB962C8B-B14F-4D97-AF65-F5344CB8AC3E}">
        <p14:creationId xmlns:p14="http://schemas.microsoft.com/office/powerpoint/2010/main" val="27667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7" grpId="0"/>
      <p:bldP spid="11" grpId="0"/>
      <p:bldP spid="8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355D-B246-F541-9F6A-A9228252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Smoothed Adversaries and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DBFAD2-1A8C-9F44-B55B-951D89F8AC85}"/>
                  </a:ext>
                </a:extLst>
              </p:cNvPr>
              <p:cNvSpPr txBox="1"/>
              <p:nvPr/>
            </p:nvSpPr>
            <p:spPr>
              <a:xfrm>
                <a:off x="128789" y="737541"/>
                <a:ext cx="9697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Consider any adversary chooses threshold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DBFAD2-1A8C-9F44-B55B-951D89F8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9" y="737541"/>
                <a:ext cx="9697335" cy="461665"/>
              </a:xfrm>
              <a:prstGeom prst="rect">
                <a:avLst/>
              </a:prstGeom>
              <a:blipFill>
                <a:blip r:embed="rId2"/>
                <a:stretch>
                  <a:fillRect l="-915" t="-5405" r="-78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26E67078-A603-234A-9581-3167FFFAA8AC}"/>
              </a:ext>
            </a:extLst>
          </p:cNvPr>
          <p:cNvGrpSpPr/>
          <p:nvPr/>
        </p:nvGrpSpPr>
        <p:grpSpPr>
          <a:xfrm>
            <a:off x="704695" y="1261539"/>
            <a:ext cx="3986175" cy="2402821"/>
            <a:chOff x="704695" y="1261539"/>
            <a:chExt cx="3986175" cy="240282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98F1E61-DA3B-114D-BB00-279AC5920EBF}"/>
                </a:ext>
              </a:extLst>
            </p:cNvPr>
            <p:cNvGrpSpPr/>
            <p:nvPr/>
          </p:nvGrpSpPr>
          <p:grpSpPr>
            <a:xfrm>
              <a:off x="704695" y="2370484"/>
              <a:ext cx="3986175" cy="1293876"/>
              <a:chOff x="7494922" y="1619272"/>
              <a:chExt cx="3986175" cy="129387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0E3DE933-B399-264A-B028-A281C625D256}"/>
                  </a:ext>
                </a:extLst>
              </p:cNvPr>
              <p:cNvCxnSpPr/>
              <p:nvPr/>
            </p:nvCxnSpPr>
            <p:spPr>
              <a:xfrm>
                <a:off x="7601655" y="2521135"/>
                <a:ext cx="362036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64DBCE8-AA12-C24D-815A-E9AEBB0FDAC3}"/>
                      </a:ext>
                    </a:extLst>
                  </p:cNvPr>
                  <p:cNvSpPr txBox="1"/>
                  <p:nvPr/>
                </p:nvSpPr>
                <p:spPr>
                  <a:xfrm>
                    <a:off x="7494922" y="2521135"/>
                    <a:ext cx="365806" cy="3628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64DBCE8-AA12-C24D-815A-E9AEBB0FDA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4922" y="2521135"/>
                    <a:ext cx="365806" cy="3628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FB08805-8CF7-9A4F-BA48-271EAFB8C617}"/>
                      </a:ext>
                    </a:extLst>
                  </p:cNvPr>
                  <p:cNvSpPr txBox="1"/>
                  <p:nvPr/>
                </p:nvSpPr>
                <p:spPr>
                  <a:xfrm>
                    <a:off x="11115291" y="2521135"/>
                    <a:ext cx="365806" cy="3628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FB08805-8CF7-9A4F-BA48-271EAFB8C6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15291" y="2521135"/>
                    <a:ext cx="365806" cy="3628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Elbow Connector 8">
                <a:extLst>
                  <a:ext uri="{FF2B5EF4-FFF2-40B4-BE49-F238E27FC236}">
                    <a16:creationId xmlns:a16="http://schemas.microsoft.com/office/drawing/2014/main" id="{8707EDB4-A062-A54C-AE1A-15EF8FCA3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856" y="1619272"/>
                <a:ext cx="3620369" cy="793128"/>
              </a:xfrm>
              <a:prstGeom prst="bentConnector3">
                <a:avLst>
                  <a:gd name="adj1" fmla="val 60961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42CEAF1-19C7-2541-93FC-95F6F06822AE}"/>
                      </a:ext>
                    </a:extLst>
                  </p:cNvPr>
                  <p:cNvSpPr txBox="1"/>
                  <p:nvPr/>
                </p:nvSpPr>
                <p:spPr>
                  <a:xfrm>
                    <a:off x="9662627" y="2543816"/>
                    <a:ext cx="3483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42CEAF1-19C7-2541-93FC-95F6F06822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2627" y="2543816"/>
                    <a:ext cx="3483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51F99ED-AC5A-AC47-9039-DD9E0C2F5FBB}"/>
                    </a:ext>
                  </a:extLst>
                </p:cNvPr>
                <p:cNvSpPr txBox="1"/>
                <p:nvPr/>
              </p:nvSpPr>
              <p:spPr>
                <a:xfrm>
                  <a:off x="1184527" y="1261539"/>
                  <a:ext cx="287008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Location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∈[0,1]</m:t>
                      </m:r>
                    </m:oMath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  <a:p>
                  <a:r>
                    <a:rPr lang="en-US" sz="2400" dirty="0"/>
                    <a:t>Orientation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∈{±1}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51F99ED-AC5A-AC47-9039-DD9E0C2F5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527" y="1261539"/>
                  <a:ext cx="2870081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084" t="-2985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93D4D0-9BBC-A241-93FC-585AAD0EB15E}"/>
              </a:ext>
            </a:extLst>
          </p:cNvPr>
          <p:cNvGrpSpPr/>
          <p:nvPr/>
        </p:nvGrpSpPr>
        <p:grpSpPr>
          <a:xfrm>
            <a:off x="5135321" y="1310837"/>
            <a:ext cx="6538135" cy="2324335"/>
            <a:chOff x="5135321" y="1310837"/>
            <a:chExt cx="6538135" cy="23243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6A177F-490C-DC48-B62C-37D36807C164}"/>
                    </a:ext>
                  </a:extLst>
                </p:cNvPr>
                <p:cNvSpPr txBox="1"/>
                <p:nvPr/>
              </p:nvSpPr>
              <p:spPr>
                <a:xfrm>
                  <a:off x="5747434" y="1310837"/>
                  <a:ext cx="59260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Location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400" dirty="0"/>
                    <a:t>  corrupted by adding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6A177F-490C-DC48-B62C-37D36807C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434" y="1310837"/>
                  <a:ext cx="5926022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713" t="-5263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90465B8-E48F-6649-A891-5A89DEBA158C}"/>
                </a:ext>
              </a:extLst>
            </p:cNvPr>
            <p:cNvGrpSpPr/>
            <p:nvPr/>
          </p:nvGrpSpPr>
          <p:grpSpPr>
            <a:xfrm>
              <a:off x="7173188" y="2264496"/>
              <a:ext cx="3986175" cy="1370676"/>
              <a:chOff x="7494922" y="3339348"/>
              <a:chExt cx="3986175" cy="137067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D2B47D4-C361-2D42-9A4F-8BA15F22701C}"/>
                  </a:ext>
                </a:extLst>
              </p:cNvPr>
              <p:cNvCxnSpPr/>
              <p:nvPr/>
            </p:nvCxnSpPr>
            <p:spPr>
              <a:xfrm>
                <a:off x="7601655" y="4347199"/>
                <a:ext cx="362036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1488C80-E826-8E4E-9D50-A4A11DEB9162}"/>
                      </a:ext>
                    </a:extLst>
                  </p:cNvPr>
                  <p:cNvSpPr txBox="1"/>
                  <p:nvPr/>
                </p:nvSpPr>
                <p:spPr>
                  <a:xfrm>
                    <a:off x="7494922" y="4347199"/>
                    <a:ext cx="365806" cy="3628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1488C80-E826-8E4E-9D50-A4A11DEB91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4922" y="4347199"/>
                    <a:ext cx="365806" cy="3628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04A02CA-A90D-C143-B236-656F8E4A1BB4}"/>
                      </a:ext>
                    </a:extLst>
                  </p:cNvPr>
                  <p:cNvSpPr txBox="1"/>
                  <p:nvPr/>
                </p:nvSpPr>
                <p:spPr>
                  <a:xfrm>
                    <a:off x="11115291" y="4347199"/>
                    <a:ext cx="365806" cy="3628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04A02CA-A90D-C143-B236-656F8E4A1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15291" y="4347199"/>
                    <a:ext cx="365806" cy="3628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F358AC75-2EF8-174C-B216-415692F37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3970" y="3444376"/>
                <a:ext cx="3620369" cy="793128"/>
              </a:xfrm>
              <a:prstGeom prst="bentConnector3">
                <a:avLst>
                  <a:gd name="adj1" fmla="val 46611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A791A-C656-B747-BB18-E34CC28A7160}"/>
                      </a:ext>
                    </a:extLst>
                  </p:cNvPr>
                  <p:cNvSpPr txBox="1"/>
                  <p:nvPr/>
                </p:nvSpPr>
                <p:spPr>
                  <a:xfrm>
                    <a:off x="8896712" y="4324343"/>
                    <a:ext cx="76591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A791A-C656-B747-BB18-E34CC28A71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6712" y="4324343"/>
                    <a:ext cx="76591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5D87B7C-5D1A-CE46-A226-9BCD85784E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6777" y="3339348"/>
                <a:ext cx="0" cy="100785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33B7210-C1CF-0140-889A-20BD31FCDDFA}"/>
                      </a:ext>
                    </a:extLst>
                  </p:cNvPr>
                  <p:cNvSpPr txBox="1"/>
                  <p:nvPr/>
                </p:nvSpPr>
                <p:spPr>
                  <a:xfrm>
                    <a:off x="9680528" y="4298233"/>
                    <a:ext cx="3483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33B7210-C1CF-0140-889A-20BD31FCDD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0528" y="4298233"/>
                    <a:ext cx="34830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30DD9AEE-EB67-674A-B47E-22719DBE9C5D}"/>
                </a:ext>
              </a:extLst>
            </p:cNvPr>
            <p:cNvSpPr/>
            <p:nvPr/>
          </p:nvSpPr>
          <p:spPr>
            <a:xfrm>
              <a:off x="5135321" y="2459943"/>
              <a:ext cx="1236133" cy="61229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033EBD-E4BA-5E4E-9BF8-494846D21BAC}"/>
                  </a:ext>
                </a:extLst>
              </p:cNvPr>
              <p:cNvSpPr txBox="1"/>
              <p:nvPr/>
            </p:nvSpPr>
            <p:spPr>
              <a:xfrm>
                <a:off x="230264" y="5279603"/>
                <a:ext cx="11961736" cy="12786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Fix any interval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Expected number of discontinuities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is at most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Uniform convergence </a:t>
                </a:r>
                <a:r>
                  <a:rPr lang="en-US" sz="2400" dirty="0">
                    <a:sym typeface="Wingdings" pitchFamily="2" charset="2"/>
                  </a:rPr>
                  <a:t> all width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𝑤</m:t>
                    </m:r>
                  </m:oMath>
                </a14:m>
                <a:r>
                  <a:rPr lang="en-US" sz="2400" dirty="0"/>
                  <a:t> intervals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discontinuities </a:t>
                </a:r>
                <a:r>
                  <a:rPr lang="en-US" sz="2400" dirty="0" err="1"/>
                  <a:t>w.h.p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033EBD-E4BA-5E4E-9BF8-494846D21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64" y="5279603"/>
                <a:ext cx="11961736" cy="1278620"/>
              </a:xfrm>
              <a:prstGeom prst="rect">
                <a:avLst/>
              </a:prstGeom>
              <a:blipFill>
                <a:blip r:embed="rId12"/>
                <a:stretch>
                  <a:fillRect l="-742" t="-2970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F2FDA4-7341-1747-AF6A-35A3138BA2A4}"/>
                  </a:ext>
                </a:extLst>
              </p:cNvPr>
              <p:cNvSpPr txBox="1"/>
              <p:nvPr/>
            </p:nvSpPr>
            <p:spPr>
              <a:xfrm>
                <a:off x="230264" y="3789407"/>
                <a:ext cx="11653917" cy="11666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100138" indent="-1100138"/>
                <a:r>
                  <a:rPr lang="en-US" sz="2400" b="1" dirty="0"/>
                  <a:t>Lemma: </a:t>
                </a: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the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-dispersed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𝑇𝑤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w.h.p</a:t>
                </a:r>
                <a:r>
                  <a:rPr lang="en-US" sz="2400" dirty="0"/>
                  <a:t>.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, we can take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F2FDA4-7341-1747-AF6A-35A3138BA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64" y="3789407"/>
                <a:ext cx="11653917" cy="1166601"/>
              </a:xfrm>
              <a:prstGeom prst="rect">
                <a:avLst/>
              </a:prstGeom>
              <a:blipFill>
                <a:blip r:embed="rId13"/>
                <a:stretch>
                  <a:fillRect l="-761" b="-31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1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F295-26BB-8F48-9E6C-A24667D7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Smoothed Adversaries and Dispersion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20E93-A01C-044E-8CF1-52B76F8B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928" y="677588"/>
            <a:ext cx="3325611" cy="2873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F5178B-9DC0-7440-885D-5BB184EBF916}"/>
              </a:ext>
            </a:extLst>
          </p:cNvPr>
          <p:cNvSpPr txBox="1"/>
          <p:nvPr/>
        </p:nvSpPr>
        <p:spPr>
          <a:xfrm>
            <a:off x="264256" y="854610"/>
            <a:ext cx="7491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generally: adversary is unable to precisely pick some problem parameters (e.g. item values in knapsack).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815C50-62F0-D84C-90F1-BEB4C6ED161A}"/>
              </a:ext>
            </a:extLst>
          </p:cNvPr>
          <p:cNvGrpSpPr/>
          <p:nvPr/>
        </p:nvGrpSpPr>
        <p:grpSpPr>
          <a:xfrm>
            <a:off x="2001800" y="4096365"/>
            <a:ext cx="3683575" cy="1166145"/>
            <a:chOff x="1942193" y="2229672"/>
            <a:chExt cx="3683575" cy="116614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C804589-D8AC-E74D-A8D2-080F0787FAB5}"/>
                </a:ext>
              </a:extLst>
            </p:cNvPr>
            <p:cNvCxnSpPr/>
            <p:nvPr/>
          </p:nvCxnSpPr>
          <p:spPr>
            <a:xfrm flipV="1">
              <a:off x="2335190" y="2238124"/>
              <a:ext cx="0" cy="7744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5DDBAB-627E-974C-BF22-16315B022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1503" y="3002613"/>
              <a:ext cx="32942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FC46B1-122B-374C-876E-60277C855D81}"/>
                </a:ext>
              </a:extLst>
            </p:cNvPr>
            <p:cNvCxnSpPr>
              <a:cxnSpLocks/>
            </p:cNvCxnSpPr>
            <p:nvPr/>
          </p:nvCxnSpPr>
          <p:spPr>
            <a:xfrm>
              <a:off x="2511681" y="2832503"/>
              <a:ext cx="654017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0988754-E9A5-8444-85B7-84C883693C4B}"/>
                </a:ext>
              </a:extLst>
            </p:cNvPr>
            <p:cNvCxnSpPr>
              <a:cxnSpLocks/>
            </p:cNvCxnSpPr>
            <p:nvPr/>
          </p:nvCxnSpPr>
          <p:spPr>
            <a:xfrm>
              <a:off x="3165698" y="2623853"/>
              <a:ext cx="430150" cy="1504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8D33E3-18C2-2D41-96DD-38383BBF866F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31" y="2349033"/>
              <a:ext cx="483729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B31871-BF45-394E-87E0-F68926C45AEA}"/>
                </a:ext>
              </a:extLst>
            </p:cNvPr>
            <p:cNvCxnSpPr>
              <a:cxnSpLocks/>
            </p:cNvCxnSpPr>
            <p:nvPr/>
          </p:nvCxnSpPr>
          <p:spPr>
            <a:xfrm>
              <a:off x="4071160" y="2817938"/>
              <a:ext cx="430150" cy="1504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7A34FE-EC77-5B48-B00D-740B4DD00649}"/>
                </a:ext>
              </a:extLst>
            </p:cNvPr>
            <p:cNvCxnSpPr>
              <a:cxnSpLocks/>
            </p:cNvCxnSpPr>
            <p:nvPr/>
          </p:nvCxnSpPr>
          <p:spPr>
            <a:xfrm>
              <a:off x="4519081" y="2443861"/>
              <a:ext cx="876509" cy="7668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5803DE9-EB9A-C24D-A9D2-7674D32A6AED}"/>
                    </a:ext>
                  </a:extLst>
                </p:cNvPr>
                <p:cNvSpPr txBox="1"/>
                <p:nvPr/>
              </p:nvSpPr>
              <p:spPr>
                <a:xfrm>
                  <a:off x="3846257" y="3026485"/>
                  <a:ext cx="370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5803DE9-EB9A-C24D-A9D2-7674D32A6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257" y="3026485"/>
                  <a:ext cx="37023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7C9771-F865-4444-AD3B-21F8B18EF416}"/>
                </a:ext>
              </a:extLst>
            </p:cNvPr>
            <p:cNvSpPr txBox="1"/>
            <p:nvPr/>
          </p:nvSpPr>
          <p:spPr>
            <a:xfrm rot="16200000">
              <a:off x="1783752" y="2439186"/>
              <a:ext cx="68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value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663D94-1398-BE4F-B192-1E90F5445606}"/>
                </a:ext>
              </a:extLst>
            </p:cNvPr>
            <p:cNvCxnSpPr/>
            <p:nvPr/>
          </p:nvCxnSpPr>
          <p:spPr>
            <a:xfrm flipV="1">
              <a:off x="2504186" y="2230629"/>
              <a:ext cx="0" cy="78836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00C6D6F-9A3F-7145-B7D0-D62F86CA1778}"/>
                </a:ext>
              </a:extLst>
            </p:cNvPr>
            <p:cNvCxnSpPr/>
            <p:nvPr/>
          </p:nvCxnSpPr>
          <p:spPr>
            <a:xfrm flipV="1">
              <a:off x="3165698" y="2229672"/>
              <a:ext cx="0" cy="78836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765738A-CC34-A342-A48D-DC60ECE06B60}"/>
              </a:ext>
            </a:extLst>
          </p:cNvPr>
          <p:cNvSpPr txBox="1"/>
          <p:nvPr/>
        </p:nvSpPr>
        <p:spPr>
          <a:xfrm>
            <a:off x="364522" y="1988617"/>
            <a:ext cx="8422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utility function has multiple dependent discontinuities.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Distribution of discontinuity location depends on setting.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we generalize to multiple dimensions?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A46CE8-E984-364C-8149-764A026F870E}"/>
                  </a:ext>
                </a:extLst>
              </p:cNvPr>
              <p:cNvSpPr/>
              <p:nvPr/>
            </p:nvSpPr>
            <p:spPr>
              <a:xfrm>
                <a:off x="7641931" y="4054770"/>
                <a:ext cx="2037994" cy="967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A46CE8-E984-364C-8149-764A026F8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931" y="4054770"/>
                <a:ext cx="2037994" cy="967316"/>
              </a:xfrm>
              <a:prstGeom prst="rect">
                <a:avLst/>
              </a:prstGeom>
              <a:blipFill>
                <a:blip r:embed="rId5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6001C9D-7399-4F47-9441-C9AB53C22E70}"/>
              </a:ext>
            </a:extLst>
          </p:cNvPr>
          <p:cNvSpPr txBox="1"/>
          <p:nvPr/>
        </p:nvSpPr>
        <p:spPr>
          <a:xfrm>
            <a:off x="-32938" y="5800599"/>
            <a:ext cx="122249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Dispersion decouples problem-specific smoothness arguments from regret bounds and private utility guarantees.</a:t>
            </a:r>
          </a:p>
        </p:txBody>
      </p:sp>
    </p:spTree>
    <p:extLst>
      <p:ext uri="{BB962C8B-B14F-4D97-AF65-F5344CB8AC3E}">
        <p14:creationId xmlns:p14="http://schemas.microsoft.com/office/powerpoint/2010/main" val="121770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 uiExpand="1" build="p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2E56-1738-7A44-A95C-A96F87D5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Results from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BF3FCD-7A09-054F-9E77-58D22A25A6FE}"/>
                  </a:ext>
                </a:extLst>
              </p:cNvPr>
              <p:cNvSpPr txBox="1"/>
              <p:nvPr/>
            </p:nvSpPr>
            <p:spPr>
              <a:xfrm>
                <a:off x="360219" y="817907"/>
                <a:ext cx="10966464" cy="1853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1" dirty="0"/>
                  <a:t>Bandit online optimization of piecewise Lipschitz functions: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Learner only observes the scalar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each round.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Dispersion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≈1/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1/(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+2)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dirty="0"/>
                  <a:t> implies regret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ra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Optimal exponent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– other factors may be improvable.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BF3FCD-7A09-054F-9E77-58D22A25A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9" y="817907"/>
                <a:ext cx="10966464" cy="1853456"/>
              </a:xfrm>
              <a:prstGeom prst="rect">
                <a:avLst/>
              </a:prstGeom>
              <a:blipFill>
                <a:blip r:embed="rId2"/>
                <a:stretch>
                  <a:fillRect l="-809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BF0F5AC-4F3E-C14C-BB2F-BED2AA7AC3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890" y="-13112"/>
            <a:ext cx="1662038" cy="1662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B136B4-6DFA-CE4A-AA52-409237402AAB}"/>
              </a:ext>
            </a:extLst>
          </p:cNvPr>
          <p:cNvSpPr txBox="1"/>
          <p:nvPr/>
        </p:nvSpPr>
        <p:spPr>
          <a:xfrm>
            <a:off x="360219" y="2671363"/>
            <a:ext cx="87355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Verify Dispersion for Algorithm Configuration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Typically, </a:t>
            </a:r>
            <a:r>
              <a:rPr lang="en-US" sz="2400" i="1" dirty="0"/>
              <a:t>smoothed</a:t>
            </a:r>
            <a:r>
              <a:rPr lang="en-US" sz="2400" dirty="0"/>
              <a:t> adversaries choose dispersed functions.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Greedy algorithms for knapsack and max-weight independent set.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SDP rounding schemes for integer quadratic programs.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3674E-E8A6-864D-91FA-CF91BDE50A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2357" y="2522863"/>
            <a:ext cx="2630854" cy="173636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3FE453B-C4CF-2145-BB43-9DFEE5A5C1DA}"/>
              </a:ext>
            </a:extLst>
          </p:cNvPr>
          <p:cNvGrpSpPr/>
          <p:nvPr/>
        </p:nvGrpSpPr>
        <p:grpSpPr>
          <a:xfrm>
            <a:off x="1358181" y="4922321"/>
            <a:ext cx="2117660" cy="1659157"/>
            <a:chOff x="519675" y="3604923"/>
            <a:chExt cx="3710909" cy="29074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57767C-360A-F349-9157-76D6448880C0}"/>
                </a:ext>
              </a:extLst>
            </p:cNvPr>
            <p:cNvGrpSpPr/>
            <p:nvPr/>
          </p:nvGrpSpPr>
          <p:grpSpPr>
            <a:xfrm>
              <a:off x="532323" y="3696790"/>
              <a:ext cx="432979" cy="552259"/>
              <a:chOff x="580488" y="1831995"/>
              <a:chExt cx="577121" cy="73610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01357A7-7C82-CD45-BA5A-1C97C7319374}"/>
                  </a:ext>
                </a:extLst>
              </p:cNvPr>
              <p:cNvSpPr/>
              <p:nvPr/>
            </p:nvSpPr>
            <p:spPr>
              <a:xfrm>
                <a:off x="580488" y="1990983"/>
                <a:ext cx="577121" cy="5771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F245C55-6FAE-044A-B3D1-B8B0489092F5}"/>
                  </a:ext>
                </a:extLst>
              </p:cNvPr>
              <p:cNvSpPr/>
              <p:nvPr/>
            </p:nvSpPr>
            <p:spPr>
              <a:xfrm flipH="1">
                <a:off x="706035" y="2140886"/>
                <a:ext cx="157395" cy="1573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344219D-D633-934E-B5D3-0400A1150F3B}"/>
                  </a:ext>
                </a:extLst>
              </p:cNvPr>
              <p:cNvSpPr/>
              <p:nvPr/>
            </p:nvSpPr>
            <p:spPr>
              <a:xfrm flipH="1">
                <a:off x="863430" y="2140886"/>
                <a:ext cx="157395" cy="1573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7E99BCD3-7CA9-7D43-AB5E-35AA34628389}"/>
                  </a:ext>
                </a:extLst>
              </p:cNvPr>
              <p:cNvSpPr/>
              <p:nvPr/>
            </p:nvSpPr>
            <p:spPr>
              <a:xfrm>
                <a:off x="739761" y="2423826"/>
                <a:ext cx="247338" cy="48716"/>
              </a:xfrm>
              <a:custGeom>
                <a:avLst/>
                <a:gdLst>
                  <a:gd name="connsiteX0" fmla="*/ 0 w 247338"/>
                  <a:gd name="connsiteY0" fmla="*/ 0 h 127416"/>
                  <a:gd name="connsiteX1" fmla="*/ 119921 w 247338"/>
                  <a:gd name="connsiteY1" fmla="*/ 127416 h 127416"/>
                  <a:gd name="connsiteX2" fmla="*/ 247338 w 247338"/>
                  <a:gd name="connsiteY2" fmla="*/ 0 h 12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338" h="127416">
                    <a:moveTo>
                      <a:pt x="0" y="0"/>
                    </a:moveTo>
                    <a:cubicBezTo>
                      <a:pt x="39349" y="63708"/>
                      <a:pt x="78698" y="127416"/>
                      <a:pt x="119921" y="127416"/>
                    </a:cubicBezTo>
                    <a:cubicBezTo>
                      <a:pt x="161144" y="127416"/>
                      <a:pt x="227351" y="21236"/>
                      <a:pt x="247338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F507D0A-252D-884C-858A-1AA590C79A84}"/>
                  </a:ext>
                </a:extLst>
              </p:cNvPr>
              <p:cNvCxnSpPr/>
              <p:nvPr/>
            </p:nvCxnSpPr>
            <p:spPr>
              <a:xfrm flipH="1" flipV="1">
                <a:off x="643630" y="1871063"/>
                <a:ext cx="96131" cy="230755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4538014-F838-C642-B7A9-75B9BEB92412}"/>
                  </a:ext>
                </a:extLst>
              </p:cNvPr>
              <p:cNvCxnSpPr/>
              <p:nvPr/>
            </p:nvCxnSpPr>
            <p:spPr>
              <a:xfrm flipH="1" flipV="1">
                <a:off x="784732" y="1831995"/>
                <a:ext cx="31290" cy="24611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8D6A98-D23A-2648-9DA2-BFC7BCEB9C4C}"/>
                  </a:ext>
                </a:extLst>
              </p:cNvPr>
              <p:cNvCxnSpPr/>
              <p:nvPr/>
            </p:nvCxnSpPr>
            <p:spPr>
              <a:xfrm flipV="1">
                <a:off x="897156" y="1831995"/>
                <a:ext cx="44971" cy="24611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FBEDD8C-FB5E-FD46-86D5-B5D90C67D268}"/>
                  </a:ext>
                </a:extLst>
              </p:cNvPr>
              <p:cNvCxnSpPr/>
              <p:nvPr/>
            </p:nvCxnSpPr>
            <p:spPr>
              <a:xfrm flipV="1">
                <a:off x="1011453" y="1845393"/>
                <a:ext cx="44971" cy="24611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E124F3-0078-BE4D-944C-CCDC1D565F0C}"/>
                </a:ext>
              </a:extLst>
            </p:cNvPr>
            <p:cNvGrpSpPr/>
            <p:nvPr/>
          </p:nvGrpSpPr>
          <p:grpSpPr>
            <a:xfrm>
              <a:off x="528107" y="4442136"/>
              <a:ext cx="432979" cy="552259"/>
              <a:chOff x="580488" y="1831995"/>
              <a:chExt cx="577121" cy="73610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81AF4F0-B0B8-4941-983F-B79B54705376}"/>
                  </a:ext>
                </a:extLst>
              </p:cNvPr>
              <p:cNvSpPr/>
              <p:nvPr/>
            </p:nvSpPr>
            <p:spPr>
              <a:xfrm>
                <a:off x="580488" y="1990983"/>
                <a:ext cx="577121" cy="5771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5B5769F-6630-BD47-A39F-5A20CD4C665E}"/>
                  </a:ext>
                </a:extLst>
              </p:cNvPr>
              <p:cNvSpPr/>
              <p:nvPr/>
            </p:nvSpPr>
            <p:spPr>
              <a:xfrm flipH="1">
                <a:off x="706035" y="2140886"/>
                <a:ext cx="157395" cy="1573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CC459CF-3AA5-5A44-8B01-8DF57357DBB3}"/>
                  </a:ext>
                </a:extLst>
              </p:cNvPr>
              <p:cNvSpPr/>
              <p:nvPr/>
            </p:nvSpPr>
            <p:spPr>
              <a:xfrm flipH="1">
                <a:off x="863430" y="2140886"/>
                <a:ext cx="157395" cy="1573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FD97E15C-92C9-5945-8FC5-C45E8F62A94F}"/>
                  </a:ext>
                </a:extLst>
              </p:cNvPr>
              <p:cNvSpPr/>
              <p:nvPr/>
            </p:nvSpPr>
            <p:spPr>
              <a:xfrm>
                <a:off x="739761" y="2423826"/>
                <a:ext cx="247338" cy="48716"/>
              </a:xfrm>
              <a:custGeom>
                <a:avLst/>
                <a:gdLst>
                  <a:gd name="connsiteX0" fmla="*/ 0 w 247338"/>
                  <a:gd name="connsiteY0" fmla="*/ 0 h 127416"/>
                  <a:gd name="connsiteX1" fmla="*/ 119921 w 247338"/>
                  <a:gd name="connsiteY1" fmla="*/ 127416 h 127416"/>
                  <a:gd name="connsiteX2" fmla="*/ 247338 w 247338"/>
                  <a:gd name="connsiteY2" fmla="*/ 0 h 12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338" h="127416">
                    <a:moveTo>
                      <a:pt x="0" y="0"/>
                    </a:moveTo>
                    <a:cubicBezTo>
                      <a:pt x="39349" y="63708"/>
                      <a:pt x="78698" y="127416"/>
                      <a:pt x="119921" y="127416"/>
                    </a:cubicBezTo>
                    <a:cubicBezTo>
                      <a:pt x="161144" y="127416"/>
                      <a:pt x="227351" y="21236"/>
                      <a:pt x="247338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C2606A3-37DC-644F-9AE9-038767452600}"/>
                  </a:ext>
                </a:extLst>
              </p:cNvPr>
              <p:cNvCxnSpPr/>
              <p:nvPr/>
            </p:nvCxnSpPr>
            <p:spPr>
              <a:xfrm flipH="1" flipV="1">
                <a:off x="643630" y="1871063"/>
                <a:ext cx="96131" cy="230755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DB0B545-D552-1644-AAE0-D262598C2A74}"/>
                  </a:ext>
                </a:extLst>
              </p:cNvPr>
              <p:cNvCxnSpPr/>
              <p:nvPr/>
            </p:nvCxnSpPr>
            <p:spPr>
              <a:xfrm flipH="1" flipV="1">
                <a:off x="784732" y="1831995"/>
                <a:ext cx="31290" cy="246119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842C963-2145-0D46-A3B6-F48E03D25496}"/>
                  </a:ext>
                </a:extLst>
              </p:cNvPr>
              <p:cNvCxnSpPr/>
              <p:nvPr/>
            </p:nvCxnSpPr>
            <p:spPr>
              <a:xfrm flipV="1">
                <a:off x="897156" y="1831995"/>
                <a:ext cx="44971" cy="246119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DFD8446-C3FC-2841-9655-83EE412F049C}"/>
                  </a:ext>
                </a:extLst>
              </p:cNvPr>
              <p:cNvCxnSpPr/>
              <p:nvPr/>
            </p:nvCxnSpPr>
            <p:spPr>
              <a:xfrm flipV="1">
                <a:off x="1011453" y="1845393"/>
                <a:ext cx="44971" cy="246119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C6C3A3-2F7D-1149-9928-5EEDFB005A1E}"/>
                </a:ext>
              </a:extLst>
            </p:cNvPr>
            <p:cNvGrpSpPr/>
            <p:nvPr/>
          </p:nvGrpSpPr>
          <p:grpSpPr>
            <a:xfrm>
              <a:off x="519675" y="5932827"/>
              <a:ext cx="432979" cy="552259"/>
              <a:chOff x="580488" y="1831995"/>
              <a:chExt cx="577121" cy="7361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DE47BE7-4989-C240-909B-96CB7DDC5A15}"/>
                  </a:ext>
                </a:extLst>
              </p:cNvPr>
              <p:cNvSpPr/>
              <p:nvPr/>
            </p:nvSpPr>
            <p:spPr>
              <a:xfrm>
                <a:off x="580488" y="1990983"/>
                <a:ext cx="577121" cy="5771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4D108E6-053F-4C4A-989B-35ED2DDCC44A}"/>
                  </a:ext>
                </a:extLst>
              </p:cNvPr>
              <p:cNvSpPr/>
              <p:nvPr/>
            </p:nvSpPr>
            <p:spPr>
              <a:xfrm flipH="1">
                <a:off x="706035" y="2140886"/>
                <a:ext cx="157395" cy="1573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629FB9C-521F-2A4A-88FA-3520C866D6B7}"/>
                  </a:ext>
                </a:extLst>
              </p:cNvPr>
              <p:cNvSpPr/>
              <p:nvPr/>
            </p:nvSpPr>
            <p:spPr>
              <a:xfrm flipH="1">
                <a:off x="863430" y="2140886"/>
                <a:ext cx="157395" cy="15739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86142F6-2EB1-0D44-B829-B70198194252}"/>
                  </a:ext>
                </a:extLst>
              </p:cNvPr>
              <p:cNvSpPr/>
              <p:nvPr/>
            </p:nvSpPr>
            <p:spPr>
              <a:xfrm>
                <a:off x="739761" y="2423826"/>
                <a:ext cx="247338" cy="48716"/>
              </a:xfrm>
              <a:custGeom>
                <a:avLst/>
                <a:gdLst>
                  <a:gd name="connsiteX0" fmla="*/ 0 w 247338"/>
                  <a:gd name="connsiteY0" fmla="*/ 0 h 127416"/>
                  <a:gd name="connsiteX1" fmla="*/ 119921 w 247338"/>
                  <a:gd name="connsiteY1" fmla="*/ 127416 h 127416"/>
                  <a:gd name="connsiteX2" fmla="*/ 247338 w 247338"/>
                  <a:gd name="connsiteY2" fmla="*/ 0 h 12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338" h="127416">
                    <a:moveTo>
                      <a:pt x="0" y="0"/>
                    </a:moveTo>
                    <a:cubicBezTo>
                      <a:pt x="39349" y="63708"/>
                      <a:pt x="78698" y="127416"/>
                      <a:pt x="119921" y="127416"/>
                    </a:cubicBezTo>
                    <a:cubicBezTo>
                      <a:pt x="161144" y="127416"/>
                      <a:pt x="227351" y="21236"/>
                      <a:pt x="247338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8CCDA8B-A46E-2D4B-A4B6-AF56DF1F0237}"/>
                  </a:ext>
                </a:extLst>
              </p:cNvPr>
              <p:cNvCxnSpPr/>
              <p:nvPr/>
            </p:nvCxnSpPr>
            <p:spPr>
              <a:xfrm flipH="1" flipV="1">
                <a:off x="643630" y="1871063"/>
                <a:ext cx="96131" cy="230755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6AC2C40-5E1E-304B-905D-6BCB1FBF6F77}"/>
                  </a:ext>
                </a:extLst>
              </p:cNvPr>
              <p:cNvCxnSpPr/>
              <p:nvPr/>
            </p:nvCxnSpPr>
            <p:spPr>
              <a:xfrm flipH="1" flipV="1">
                <a:off x="784732" y="1831995"/>
                <a:ext cx="31290" cy="246119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BC2B2B-9911-E942-B50D-9310D84EF432}"/>
                  </a:ext>
                </a:extLst>
              </p:cNvPr>
              <p:cNvCxnSpPr/>
              <p:nvPr/>
            </p:nvCxnSpPr>
            <p:spPr>
              <a:xfrm flipV="1">
                <a:off x="897156" y="1831995"/>
                <a:ext cx="44971" cy="246119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6A1914C-D060-6148-A449-B589634230B7}"/>
                  </a:ext>
                </a:extLst>
              </p:cNvPr>
              <p:cNvCxnSpPr/>
              <p:nvPr/>
            </p:nvCxnSpPr>
            <p:spPr>
              <a:xfrm flipV="1">
                <a:off x="1011453" y="1845393"/>
                <a:ext cx="44971" cy="246119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F2B393-7C23-0045-B77C-62BA6F5AE435}"/>
                    </a:ext>
                  </a:extLst>
                </p:cNvPr>
                <p:cNvSpPr txBox="1"/>
                <p:nvPr/>
              </p:nvSpPr>
              <p:spPr>
                <a:xfrm>
                  <a:off x="575479" y="5197533"/>
                  <a:ext cx="349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F2B393-7C23-0045-B77C-62BA6F5AE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479" y="5197533"/>
                  <a:ext cx="349775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41176" b="-5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303B6D-333B-754A-92E8-C7E04D59AEAC}"/>
                </a:ext>
              </a:extLst>
            </p:cNvPr>
            <p:cNvGrpSpPr/>
            <p:nvPr/>
          </p:nvGrpSpPr>
          <p:grpSpPr>
            <a:xfrm>
              <a:off x="1490735" y="3604923"/>
              <a:ext cx="2739849" cy="644126"/>
              <a:chOff x="9489439" y="521245"/>
              <a:chExt cx="2541121" cy="597406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921D7AD-3788-AA44-9D80-BB28FB920A6F}"/>
                  </a:ext>
                </a:extLst>
              </p:cNvPr>
              <p:cNvCxnSpPr/>
              <p:nvPr/>
            </p:nvCxnSpPr>
            <p:spPr>
              <a:xfrm flipV="1">
                <a:off x="9492283" y="521245"/>
                <a:ext cx="0" cy="59740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9032D9C-CC2E-6F45-9F64-C307A33931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89439" y="1110954"/>
                <a:ext cx="2541121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DED4196-527A-A649-BCE4-82BAB1B0AF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9104" y="651111"/>
                <a:ext cx="431883" cy="323371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C03645A-258B-074C-8D31-7FDDFB268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40986" y="953118"/>
                <a:ext cx="504494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949C9ED-F345-AF40-B64A-0CFB6131F942}"/>
                  </a:ext>
                </a:extLst>
              </p:cNvPr>
              <p:cNvSpPr/>
              <p:nvPr/>
            </p:nvSpPr>
            <p:spPr>
              <a:xfrm>
                <a:off x="10576403" y="613772"/>
                <a:ext cx="470704" cy="291640"/>
              </a:xfrm>
              <a:custGeom>
                <a:avLst/>
                <a:gdLst>
                  <a:gd name="connsiteX0" fmla="*/ 0 w 642730"/>
                  <a:gd name="connsiteY0" fmla="*/ 0 h 398225"/>
                  <a:gd name="connsiteX1" fmla="*/ 384313 w 642730"/>
                  <a:gd name="connsiteY1" fmla="*/ 397565 h 398225"/>
                  <a:gd name="connsiteX2" fmla="*/ 642730 w 642730"/>
                  <a:gd name="connsiteY2" fmla="*/ 92765 h 39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30" h="398225">
                    <a:moveTo>
                      <a:pt x="0" y="0"/>
                    </a:moveTo>
                    <a:cubicBezTo>
                      <a:pt x="138595" y="191052"/>
                      <a:pt x="277191" y="382104"/>
                      <a:pt x="384313" y="397565"/>
                    </a:cubicBezTo>
                    <a:cubicBezTo>
                      <a:pt x="491435" y="413026"/>
                      <a:pt x="557695" y="152400"/>
                      <a:pt x="642730" y="92765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headEnd type="oval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29FDA44-14FA-6843-BDEE-A9E051677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7107" y="521245"/>
                <a:ext cx="813612" cy="453237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2579D6-BA3F-674B-A032-1C5E651E2025}"/>
                </a:ext>
              </a:extLst>
            </p:cNvPr>
            <p:cNvGrpSpPr/>
            <p:nvPr/>
          </p:nvGrpSpPr>
          <p:grpSpPr>
            <a:xfrm>
              <a:off x="1490734" y="4401494"/>
              <a:ext cx="2739849" cy="644126"/>
              <a:chOff x="1490734" y="4401494"/>
              <a:chExt cx="2739849" cy="644126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15E543F-6CC5-4A4A-B5FE-A004C5A3A0C4}"/>
                  </a:ext>
                </a:extLst>
              </p:cNvPr>
              <p:cNvCxnSpPr/>
              <p:nvPr/>
            </p:nvCxnSpPr>
            <p:spPr>
              <a:xfrm flipV="1">
                <a:off x="1493800" y="4401494"/>
                <a:ext cx="0" cy="6441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EEB0A9-7355-3C40-A98F-96407CE392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0734" y="5037321"/>
                <a:ext cx="273984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B69E1FE-ED45-CD42-9D0C-8E4A3DDC80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271" y="4541516"/>
                <a:ext cx="465658" cy="348660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C511F3F-4091-F544-81CD-4E0480369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3546" y="4913735"/>
                <a:ext cx="543948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261285C-6349-0F40-B63E-C8E303E956CB}"/>
                  </a:ext>
                </a:extLst>
              </p:cNvPr>
              <p:cNvSpPr/>
              <p:nvPr/>
            </p:nvSpPr>
            <p:spPr>
              <a:xfrm>
                <a:off x="2108774" y="4673879"/>
                <a:ext cx="507515" cy="314448"/>
              </a:xfrm>
              <a:custGeom>
                <a:avLst/>
                <a:gdLst>
                  <a:gd name="connsiteX0" fmla="*/ 0 w 642730"/>
                  <a:gd name="connsiteY0" fmla="*/ 0 h 398225"/>
                  <a:gd name="connsiteX1" fmla="*/ 384313 w 642730"/>
                  <a:gd name="connsiteY1" fmla="*/ 397565 h 398225"/>
                  <a:gd name="connsiteX2" fmla="*/ 642730 w 642730"/>
                  <a:gd name="connsiteY2" fmla="*/ 92765 h 39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30" h="398225">
                    <a:moveTo>
                      <a:pt x="0" y="0"/>
                    </a:moveTo>
                    <a:cubicBezTo>
                      <a:pt x="138595" y="191052"/>
                      <a:pt x="277191" y="382104"/>
                      <a:pt x="384313" y="397565"/>
                    </a:cubicBezTo>
                    <a:cubicBezTo>
                      <a:pt x="491435" y="413026"/>
                      <a:pt x="557695" y="152400"/>
                      <a:pt x="642730" y="92765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23D36BE-67E9-7C41-AFD2-85F3A2A413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0218" y="4410929"/>
                <a:ext cx="877240" cy="271243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4D351ED-9143-5D42-BBFC-094793DCDFD8}"/>
                </a:ext>
              </a:extLst>
            </p:cNvPr>
            <p:cNvGrpSpPr/>
            <p:nvPr/>
          </p:nvGrpSpPr>
          <p:grpSpPr>
            <a:xfrm>
              <a:off x="1490733" y="5753319"/>
              <a:ext cx="2739849" cy="759049"/>
              <a:chOff x="9489439" y="414657"/>
              <a:chExt cx="2541121" cy="703994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FD05CAF-8243-3E45-8987-FDEFBBE34E8F}"/>
                  </a:ext>
                </a:extLst>
              </p:cNvPr>
              <p:cNvCxnSpPr/>
              <p:nvPr/>
            </p:nvCxnSpPr>
            <p:spPr>
              <a:xfrm flipV="1">
                <a:off x="9492283" y="521245"/>
                <a:ext cx="0" cy="59740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089CBB1-3DDA-BE45-96BD-661E19AA64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89439" y="1110954"/>
                <a:ext cx="2541121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5AED921-848F-9546-972F-B7190F820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9105" y="481689"/>
                <a:ext cx="394996" cy="283948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4CAF069-560B-5547-BA35-F2E5758FE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4101" y="414657"/>
                <a:ext cx="504494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C7FBB92-B11D-CA48-8611-5009237B6C2D}"/>
                  </a:ext>
                </a:extLst>
              </p:cNvPr>
              <p:cNvSpPr/>
              <p:nvPr/>
            </p:nvSpPr>
            <p:spPr>
              <a:xfrm rot="10585846">
                <a:off x="10541978" y="615904"/>
                <a:ext cx="470704" cy="291640"/>
              </a:xfrm>
              <a:custGeom>
                <a:avLst/>
                <a:gdLst>
                  <a:gd name="connsiteX0" fmla="*/ 0 w 642730"/>
                  <a:gd name="connsiteY0" fmla="*/ 0 h 398225"/>
                  <a:gd name="connsiteX1" fmla="*/ 384313 w 642730"/>
                  <a:gd name="connsiteY1" fmla="*/ 397565 h 398225"/>
                  <a:gd name="connsiteX2" fmla="*/ 642730 w 642730"/>
                  <a:gd name="connsiteY2" fmla="*/ 92765 h 39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30" h="398225">
                    <a:moveTo>
                      <a:pt x="0" y="0"/>
                    </a:moveTo>
                    <a:cubicBezTo>
                      <a:pt x="138595" y="191052"/>
                      <a:pt x="277191" y="382104"/>
                      <a:pt x="384313" y="397565"/>
                    </a:cubicBezTo>
                    <a:cubicBezTo>
                      <a:pt x="491435" y="413026"/>
                      <a:pt x="557695" y="152400"/>
                      <a:pt x="642730" y="92765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5D92F78-6BA7-C342-8477-2E3FE0D06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20184" y="521245"/>
                <a:ext cx="840534" cy="102418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2F818D3-C4EE-AB46-88D6-D87D1D84B6FC}"/>
              </a:ext>
            </a:extLst>
          </p:cNvPr>
          <p:cNvSpPr txBox="1"/>
          <p:nvPr/>
        </p:nvSpPr>
        <p:spPr>
          <a:xfrm>
            <a:off x="4432501" y="4961392"/>
            <a:ext cx="7182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52475" indent="-752475" algn="l"/>
            <a:r>
              <a:rPr lang="en-US" sz="2400" b="1" dirty="0"/>
              <a:t>Goal: </a:t>
            </a:r>
            <a:r>
              <a:rPr lang="en-US" sz="2400" dirty="0"/>
              <a:t>Approximately maximize the average with strong privacy guarantees for each individual.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C833F5D-E576-7B46-B9D6-CD70B3810451}"/>
              </a:ext>
            </a:extLst>
          </p:cNvPr>
          <p:cNvSpPr txBox="1"/>
          <p:nvPr/>
        </p:nvSpPr>
        <p:spPr>
          <a:xfrm>
            <a:off x="4567120" y="5962883"/>
            <a:ext cx="7047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No algorithm has non-trivial utility in the worst-case.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Matching upper and lower bounds from dispersion.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C5074-901E-9246-AFE3-D4EB326AD204}"/>
              </a:ext>
            </a:extLst>
          </p:cNvPr>
          <p:cNvSpPr txBox="1"/>
          <p:nvPr/>
        </p:nvSpPr>
        <p:spPr>
          <a:xfrm>
            <a:off x="360219" y="4337516"/>
            <a:ext cx="4635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Differentially Private Optimization:</a:t>
            </a:r>
          </a:p>
        </p:txBody>
      </p:sp>
    </p:spTree>
    <p:extLst>
      <p:ext uri="{BB962C8B-B14F-4D97-AF65-F5344CB8AC3E}">
        <p14:creationId xmlns:p14="http://schemas.microsoft.com/office/powerpoint/2010/main" val="22641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  <p:bldP spid="66" grpId="0"/>
      <p:bldP spid="67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1EDD-6906-FD4A-ADCF-1C18BF0C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13221-BD4C-024C-ADC3-28B684E55D7F}"/>
              </a:ext>
            </a:extLst>
          </p:cNvPr>
          <p:cNvGrpSpPr/>
          <p:nvPr/>
        </p:nvGrpSpPr>
        <p:grpSpPr>
          <a:xfrm>
            <a:off x="9291013" y="2856356"/>
            <a:ext cx="2013125" cy="2013125"/>
            <a:chOff x="9141636" y="2936799"/>
            <a:chExt cx="2013125" cy="20131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216E6F2-86C6-FC43-BF5B-E442D30637B3}"/>
                </a:ext>
              </a:extLst>
            </p:cNvPr>
            <p:cNvSpPr/>
            <p:nvPr/>
          </p:nvSpPr>
          <p:spPr>
            <a:xfrm rot="5400000">
              <a:off x="9141636" y="2936799"/>
              <a:ext cx="2013125" cy="20131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991BD53-3CCB-9D44-B99D-BB867F5D23EA}"/>
                </a:ext>
              </a:extLst>
            </p:cNvPr>
            <p:cNvSpPr/>
            <p:nvPr/>
          </p:nvSpPr>
          <p:spPr>
            <a:xfrm rot="5400000">
              <a:off x="9901831" y="3561035"/>
              <a:ext cx="561700" cy="561700"/>
            </a:xfrm>
            <a:prstGeom prst="ellipse">
              <a:avLst/>
            </a:prstGeom>
            <a:solidFill>
              <a:srgbClr val="FFFF00">
                <a:alpha val="8117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F3BB636-04FE-3546-8D07-3C2704FBA9CD}"/>
                    </a:ext>
                  </a:extLst>
                </p:cNvPr>
                <p:cNvSpPr txBox="1"/>
                <p:nvPr/>
              </p:nvSpPr>
              <p:spPr>
                <a:xfrm>
                  <a:off x="9903259" y="3496267"/>
                  <a:ext cx="4637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3D3E63D-83F8-8449-91A7-F06CB5403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3259" y="3496267"/>
                  <a:ext cx="46378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1EA2D1-CA99-0D4A-9FE4-AC5BFCE18D6E}"/>
                </a:ext>
              </a:extLst>
            </p:cNvPr>
            <p:cNvSpPr/>
            <p:nvPr/>
          </p:nvSpPr>
          <p:spPr>
            <a:xfrm rot="5400000">
              <a:off x="10139194" y="3799766"/>
              <a:ext cx="80898" cy="8898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54800A-E874-7141-ABD7-279007A79E48}"/>
                </a:ext>
              </a:extLst>
            </p:cNvPr>
            <p:cNvSpPr/>
            <p:nvPr/>
          </p:nvSpPr>
          <p:spPr>
            <a:xfrm rot="5400000">
              <a:off x="9740978" y="3111810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19A305-EBA0-2941-B748-10658EBB76A6}"/>
                </a:ext>
              </a:extLst>
            </p:cNvPr>
            <p:cNvSpPr/>
            <p:nvPr/>
          </p:nvSpPr>
          <p:spPr>
            <a:xfrm rot="5400000">
              <a:off x="10152962" y="3112350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61ECD5-8A88-014A-91B5-1715426A8CE8}"/>
                </a:ext>
              </a:extLst>
            </p:cNvPr>
            <p:cNvSpPr/>
            <p:nvPr/>
          </p:nvSpPr>
          <p:spPr>
            <a:xfrm rot="5400000">
              <a:off x="10564945" y="3112349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908396F-A220-3D43-8777-DE71930C4B10}"/>
                </a:ext>
              </a:extLst>
            </p:cNvPr>
            <p:cNvSpPr/>
            <p:nvPr/>
          </p:nvSpPr>
          <p:spPr>
            <a:xfrm rot="5400000">
              <a:off x="9328992" y="3478324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44A0B48-A014-194A-97B5-651E516E5D88}"/>
                </a:ext>
              </a:extLst>
            </p:cNvPr>
            <p:cNvSpPr/>
            <p:nvPr/>
          </p:nvSpPr>
          <p:spPr>
            <a:xfrm rot="5400000">
              <a:off x="9740977" y="3478324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439F9D-4A9A-4F4F-9D61-8594E6D26AEF}"/>
                </a:ext>
              </a:extLst>
            </p:cNvPr>
            <p:cNvSpPr/>
            <p:nvPr/>
          </p:nvSpPr>
          <p:spPr>
            <a:xfrm rot="5400000">
              <a:off x="10152961" y="3478864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27D3E6-BAD9-4149-BCF1-0CA934830BC2}"/>
                </a:ext>
              </a:extLst>
            </p:cNvPr>
            <p:cNvSpPr/>
            <p:nvPr/>
          </p:nvSpPr>
          <p:spPr>
            <a:xfrm rot="5400000">
              <a:off x="10564944" y="3478864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06C30F-55D1-A043-A973-A4E5171D5F5E}"/>
                </a:ext>
              </a:extLst>
            </p:cNvPr>
            <p:cNvSpPr/>
            <p:nvPr/>
          </p:nvSpPr>
          <p:spPr>
            <a:xfrm rot="5400000">
              <a:off x="10976929" y="3478864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28BCCE-E346-914D-91F1-3E85EF96486B}"/>
                </a:ext>
              </a:extLst>
            </p:cNvPr>
            <p:cNvSpPr/>
            <p:nvPr/>
          </p:nvSpPr>
          <p:spPr>
            <a:xfrm rot="5400000">
              <a:off x="9328992" y="3898868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9F7A13-4A6B-9F46-8595-986DC9B5B11E}"/>
                </a:ext>
              </a:extLst>
            </p:cNvPr>
            <p:cNvSpPr/>
            <p:nvPr/>
          </p:nvSpPr>
          <p:spPr>
            <a:xfrm rot="5400000">
              <a:off x="9740977" y="3898869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773107-2649-6345-A7A0-A439741E03BA}"/>
                </a:ext>
              </a:extLst>
            </p:cNvPr>
            <p:cNvSpPr/>
            <p:nvPr/>
          </p:nvSpPr>
          <p:spPr>
            <a:xfrm rot="5400000">
              <a:off x="10152961" y="3899409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CDF0AAF-F882-6442-9F03-48D039F683D0}"/>
                </a:ext>
              </a:extLst>
            </p:cNvPr>
            <p:cNvSpPr/>
            <p:nvPr/>
          </p:nvSpPr>
          <p:spPr>
            <a:xfrm rot="5400000">
              <a:off x="10564944" y="3899408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A2A6C-112E-A646-AA2D-C758AAC0B16E}"/>
                </a:ext>
              </a:extLst>
            </p:cNvPr>
            <p:cNvSpPr/>
            <p:nvPr/>
          </p:nvSpPr>
          <p:spPr>
            <a:xfrm rot="5400000">
              <a:off x="10976929" y="3899409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EB9BC62-1EF2-4849-8E54-9C4B71CDFB55}"/>
                </a:ext>
              </a:extLst>
            </p:cNvPr>
            <p:cNvSpPr/>
            <p:nvPr/>
          </p:nvSpPr>
          <p:spPr>
            <a:xfrm rot="5400000">
              <a:off x="9328991" y="4265383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424EB7A-7E64-8B46-8A1E-2AB62755B0BC}"/>
                </a:ext>
              </a:extLst>
            </p:cNvPr>
            <p:cNvSpPr/>
            <p:nvPr/>
          </p:nvSpPr>
          <p:spPr>
            <a:xfrm rot="5400000">
              <a:off x="9740976" y="4265384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C7E2EA2-18BC-0A45-B39D-84C8FF018E6E}"/>
                </a:ext>
              </a:extLst>
            </p:cNvPr>
            <p:cNvSpPr/>
            <p:nvPr/>
          </p:nvSpPr>
          <p:spPr>
            <a:xfrm rot="5400000">
              <a:off x="10152960" y="4265924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F7927DA-C7BB-FB4E-8F34-B8985F45E6A8}"/>
                </a:ext>
              </a:extLst>
            </p:cNvPr>
            <p:cNvSpPr/>
            <p:nvPr/>
          </p:nvSpPr>
          <p:spPr>
            <a:xfrm rot="5400000">
              <a:off x="10564943" y="4265923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3A9D65F-054D-A34F-8975-BD2D4912AD5E}"/>
                </a:ext>
              </a:extLst>
            </p:cNvPr>
            <p:cNvSpPr/>
            <p:nvPr/>
          </p:nvSpPr>
          <p:spPr>
            <a:xfrm rot="5400000">
              <a:off x="10976928" y="4265924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A627175-D438-2647-A716-C6E3DB5B4E32}"/>
                </a:ext>
              </a:extLst>
            </p:cNvPr>
            <p:cNvSpPr/>
            <p:nvPr/>
          </p:nvSpPr>
          <p:spPr>
            <a:xfrm rot="5400000">
              <a:off x="9740259" y="4641646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E1C2016-0C75-474A-8166-62268470397D}"/>
                </a:ext>
              </a:extLst>
            </p:cNvPr>
            <p:cNvSpPr/>
            <p:nvPr/>
          </p:nvSpPr>
          <p:spPr>
            <a:xfrm rot="5400000">
              <a:off x="10152244" y="4642186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3D33A3-566E-A642-9618-96819C2EE0F4}"/>
                </a:ext>
              </a:extLst>
            </p:cNvPr>
            <p:cNvSpPr/>
            <p:nvPr/>
          </p:nvSpPr>
          <p:spPr>
            <a:xfrm rot="5400000">
              <a:off x="10564226" y="4642186"/>
              <a:ext cx="80898" cy="889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14CBFA-6762-FF4A-9391-CBA69B30E6E1}"/>
                  </a:ext>
                </a:extLst>
              </p:cNvPr>
              <p:cNvSpPr txBox="1"/>
              <p:nvPr/>
            </p:nvSpPr>
            <p:spPr>
              <a:xfrm>
                <a:off x="119685" y="2856356"/>
                <a:ext cx="943168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b="1" dirty="0"/>
                  <a:t>Better (Semi)Bandit Algorithms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Current algorithm discretizes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400" dirty="0"/>
                  <a:t> using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-net.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Exponential running time in the dimension.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Does not adapt to optimal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dirty="0"/>
                  <a:t>-parameters.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Exploit partial feedback (often observe an entire piece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14CBFA-6762-FF4A-9391-CBA69B30E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85" y="2856356"/>
                <a:ext cx="9431681" cy="1938992"/>
              </a:xfrm>
              <a:prstGeom prst="rect">
                <a:avLst/>
              </a:prstGeom>
              <a:blipFill>
                <a:blip r:embed="rId6"/>
                <a:stretch>
                  <a:fillRect l="-941" t="-2597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BA95C68-45F4-2F4A-9A29-0D1EE326EAC9}"/>
              </a:ext>
            </a:extLst>
          </p:cNvPr>
          <p:cNvSpPr txBox="1"/>
          <p:nvPr/>
        </p:nvSpPr>
        <p:spPr>
          <a:xfrm>
            <a:off x="110867" y="5286904"/>
            <a:ext cx="9795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More Applications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Derive dispersion for new algorithms (e.g., Initialization of Lloyd’s method)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Applications beyond algorithm configuration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2AEB47-793C-4C4E-A159-2006EBEB63CC}"/>
              </a:ext>
            </a:extLst>
          </p:cNvPr>
          <p:cNvSpPr txBox="1"/>
          <p:nvPr/>
        </p:nvSpPr>
        <p:spPr>
          <a:xfrm>
            <a:off x="110867" y="796840"/>
            <a:ext cx="9431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Tidying Up and Easier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Current definition is a bit complicated with many “gotchas”.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Working on getting crisp and intuitive definitions and better tools for verifying dispersion in practice.</a:t>
            </a:r>
          </a:p>
        </p:txBody>
      </p:sp>
    </p:spTree>
    <p:extLst>
      <p:ext uri="{BB962C8B-B14F-4D97-AF65-F5344CB8AC3E}">
        <p14:creationId xmlns:p14="http://schemas.microsoft.com/office/powerpoint/2010/main" val="11147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8BB1-AFC6-7249-BDED-3E0A61C95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Algorithm Configuration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9E385-3A81-5040-BB4D-08C4C8E54D2B}"/>
              </a:ext>
            </a:extLst>
          </p:cNvPr>
          <p:cNvSpPr txBox="1"/>
          <p:nvPr/>
        </p:nvSpPr>
        <p:spPr>
          <a:xfrm>
            <a:off x="157378" y="583963"/>
            <a:ext cx="3790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Branch &amp; Bound for Mixed Integer Programming</a:t>
            </a:r>
          </a:p>
          <a:p>
            <a:pPr algn="ctr"/>
            <a:r>
              <a:rPr lang="en-US" sz="2000" dirty="0"/>
              <a:t>[</a:t>
            </a:r>
            <a:r>
              <a:rPr lang="en-US" sz="2000" dirty="0" err="1"/>
              <a:t>Balcan</a:t>
            </a:r>
            <a:r>
              <a:rPr lang="en-US" sz="2000" dirty="0"/>
              <a:t>, Dick, </a:t>
            </a:r>
            <a:r>
              <a:rPr lang="en-US" sz="2000" dirty="0" err="1"/>
              <a:t>Vitercik</a:t>
            </a:r>
            <a:r>
              <a:rPr lang="en-US" sz="2000" dirty="0"/>
              <a:t>; ICML 2018]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76163-EF33-6840-98B2-096C8D3DD11B}"/>
              </a:ext>
            </a:extLst>
          </p:cNvPr>
          <p:cNvSpPr txBox="1"/>
          <p:nvPr/>
        </p:nvSpPr>
        <p:spPr>
          <a:xfrm>
            <a:off x="4272067" y="583964"/>
            <a:ext cx="4066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Initialization Procedures for Center-Based Clustering</a:t>
            </a:r>
          </a:p>
          <a:p>
            <a:pPr algn="ctr"/>
            <a:r>
              <a:rPr lang="en-US" sz="2000" dirty="0"/>
              <a:t>[</a:t>
            </a:r>
            <a:r>
              <a:rPr lang="en-US" sz="2000" dirty="0" err="1"/>
              <a:t>Balcan</a:t>
            </a:r>
            <a:r>
              <a:rPr lang="en-US" sz="2000" dirty="0"/>
              <a:t>, Dick, White; </a:t>
            </a:r>
            <a:r>
              <a:rPr lang="en-US" sz="2000" dirty="0" err="1"/>
              <a:t>NeurIPS</a:t>
            </a:r>
            <a:r>
              <a:rPr lang="en-US" sz="2000" dirty="0"/>
              <a:t> 2018]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8B753-F525-3C4F-A081-6C58B95664F0}"/>
              </a:ext>
            </a:extLst>
          </p:cNvPr>
          <p:cNvSpPr txBox="1"/>
          <p:nvPr/>
        </p:nvSpPr>
        <p:spPr>
          <a:xfrm>
            <a:off x="175100" y="2236774"/>
            <a:ext cx="11654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Uniform convergence guarantees in the </a:t>
            </a:r>
            <a:r>
              <a:rPr lang="en-US" sz="2400" dirty="0" err="1"/>
              <a:t>i.i.d</a:t>
            </a:r>
            <a:r>
              <a:rPr lang="en-US" sz="2400" dirty="0"/>
              <a:t>. setting (problems drawn from a distribution)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Large-scale experiments carried out on 256 vCPUs on AWS EC2.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E.g., for B&amp;B we modify IBM’s CPLEX using callbacks to change the “variable selection policy” and implement our tuning algorithm.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7369D1-6D0A-EA4E-9774-133B9DB29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9884" y="4500842"/>
            <a:ext cx="2100761" cy="1573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B10539-C9B8-3A43-AA22-CACE89B7ADE0}"/>
              </a:ext>
            </a:extLst>
          </p:cNvPr>
          <p:cNvSpPr txBox="1"/>
          <p:nvPr/>
        </p:nvSpPr>
        <p:spPr>
          <a:xfrm>
            <a:off x="10296506" y="6073981"/>
            <a:ext cx="168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CATS Arbitrary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073811-79A0-844B-9259-E30B29BFF5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2787" y="4500843"/>
            <a:ext cx="2100761" cy="1549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DF455B-FA89-ED46-82F1-B19AF46BD2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2319" y="4500843"/>
            <a:ext cx="2100761" cy="1590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A1A091-F93A-2944-9A25-F178BD16806E}"/>
              </a:ext>
            </a:extLst>
          </p:cNvPr>
          <p:cNvSpPr txBox="1"/>
          <p:nvPr/>
        </p:nvSpPr>
        <p:spPr>
          <a:xfrm>
            <a:off x="8291147" y="6043247"/>
            <a:ext cx="122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B5BFD-AAA1-2E41-B040-FB654BED7093}"/>
              </a:ext>
            </a:extLst>
          </p:cNvPr>
          <p:cNvSpPr txBox="1"/>
          <p:nvPr/>
        </p:nvSpPr>
        <p:spPr>
          <a:xfrm>
            <a:off x="5547130" y="6043247"/>
            <a:ext cx="2000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Linear Separators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29ED16-62D6-9844-80F9-6752AD978936}"/>
                  </a:ext>
                </a:extLst>
              </p:cNvPr>
              <p:cNvSpPr txBox="1"/>
              <p:nvPr/>
            </p:nvSpPr>
            <p:spPr>
              <a:xfrm>
                <a:off x="198505" y="4397184"/>
                <a:ext cx="503611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b="1" dirty="0"/>
                  <a:t>CPLEX Tuning Results: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X-axis is B&amp;B parameter.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Y-axis is tree-size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running time).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Best parameters vary significantly across tasks.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29ED16-62D6-9844-80F9-6752AD97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05" y="4397184"/>
                <a:ext cx="5036111" cy="1938992"/>
              </a:xfrm>
              <a:prstGeom prst="rect">
                <a:avLst/>
              </a:prstGeom>
              <a:blipFill>
                <a:blip r:embed="rId5"/>
                <a:stretch>
                  <a:fillRect l="-1763" t="-1948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E913960-9AF3-B249-B394-FC6D9C4AD23E}"/>
              </a:ext>
            </a:extLst>
          </p:cNvPr>
          <p:cNvGrpSpPr/>
          <p:nvPr/>
        </p:nvGrpSpPr>
        <p:grpSpPr>
          <a:xfrm>
            <a:off x="8302170" y="583963"/>
            <a:ext cx="3889829" cy="1723549"/>
            <a:chOff x="8302170" y="583963"/>
            <a:chExt cx="3889829" cy="17235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0D8940-1B26-AC47-BC5D-C7895FC5706B}"/>
                </a:ext>
              </a:extLst>
            </p:cNvPr>
            <p:cNvSpPr txBox="1"/>
            <p:nvPr/>
          </p:nvSpPr>
          <p:spPr>
            <a:xfrm>
              <a:off x="8302170" y="583963"/>
              <a:ext cx="38898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Interpolating between Single, Complete, and Average Linkage</a:t>
              </a:r>
            </a:p>
            <a:p>
              <a:pPr algn="ctr"/>
              <a:r>
                <a:rPr lang="en-US" sz="2000" dirty="0"/>
                <a:t>[</a:t>
              </a:r>
              <a:r>
                <a:rPr lang="en-US" sz="2000" dirty="0" err="1"/>
                <a:t>Balcan</a:t>
              </a:r>
              <a:r>
                <a:rPr lang="en-US" sz="2000" dirty="0"/>
                <a:t>, Dick, Lang; 2019]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0B340D-1A5F-3A40-BA92-BFB006DA3903}"/>
                </a:ext>
              </a:extLst>
            </p:cNvPr>
            <p:cNvSpPr txBox="1"/>
            <p:nvPr/>
          </p:nvSpPr>
          <p:spPr>
            <a:xfrm>
              <a:off x="8413622" y="1599626"/>
              <a:ext cx="36669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[</a:t>
              </a:r>
              <a:r>
                <a:rPr lang="en-US" sz="2000" dirty="0" err="1"/>
                <a:t>Balcan</a:t>
              </a:r>
              <a:r>
                <a:rPr lang="en-US" sz="2000" dirty="0"/>
                <a:t>, Nagarajan, </a:t>
              </a:r>
              <a:r>
                <a:rPr lang="en-US" sz="2000" dirty="0" err="1"/>
                <a:t>Vitercik</a:t>
              </a:r>
              <a:r>
                <a:rPr lang="en-US" sz="2000" dirty="0"/>
                <a:t>, White; COLT 2017]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658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uiExpand="1" build="p"/>
      <p:bldP spid="12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983E-AF86-E848-B2D4-D09A0E0B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Goal of my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0A565-1867-B346-AD66-46EEFC8B7558}"/>
              </a:ext>
            </a:extLst>
          </p:cNvPr>
          <p:cNvSpPr txBox="1"/>
          <p:nvPr/>
        </p:nvSpPr>
        <p:spPr>
          <a:xfrm>
            <a:off x="477346" y="1254001"/>
            <a:ext cx="1104356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Extend the theory and practice of machine learning to accommodate new requirements emerging from its use in real-world contexts.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20F4A-328F-9649-8571-45CF0B231196}"/>
              </a:ext>
            </a:extLst>
          </p:cNvPr>
          <p:cNvGrpSpPr/>
          <p:nvPr/>
        </p:nvGrpSpPr>
        <p:grpSpPr>
          <a:xfrm>
            <a:off x="4317382" y="2807448"/>
            <a:ext cx="3316508" cy="2884305"/>
            <a:chOff x="4317382" y="1789139"/>
            <a:chExt cx="3316508" cy="28843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3C509-4EA9-6A4C-B431-1D25422D07D6}"/>
                </a:ext>
              </a:extLst>
            </p:cNvPr>
            <p:cNvSpPr txBox="1"/>
            <p:nvPr/>
          </p:nvSpPr>
          <p:spPr>
            <a:xfrm>
              <a:off x="4713944" y="1789139"/>
              <a:ext cx="2523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Beyond Prediction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7B9740-DBA6-A845-B2FA-94DBD987E0D8}"/>
                </a:ext>
              </a:extLst>
            </p:cNvPr>
            <p:cNvSpPr/>
            <p:nvPr/>
          </p:nvSpPr>
          <p:spPr>
            <a:xfrm>
              <a:off x="4317382" y="2359735"/>
              <a:ext cx="3316508" cy="2313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0AC1D6C-648B-484C-8782-7B4B4D7C6386}"/>
                </a:ext>
              </a:extLst>
            </p:cNvPr>
            <p:cNvGrpSpPr/>
            <p:nvPr/>
          </p:nvGrpSpPr>
          <p:grpSpPr>
            <a:xfrm>
              <a:off x="4543129" y="2594087"/>
              <a:ext cx="2865012" cy="1845004"/>
              <a:chOff x="4372315" y="2532234"/>
              <a:chExt cx="3532908" cy="227511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9903D1-80C2-004F-9D30-7B49E6AEB83E}"/>
                  </a:ext>
                </a:extLst>
              </p:cNvPr>
              <p:cNvSpPr/>
              <p:nvPr/>
            </p:nvSpPr>
            <p:spPr>
              <a:xfrm>
                <a:off x="4372315" y="3130948"/>
                <a:ext cx="2840182" cy="1676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AAD12C22-45A6-B64C-9D4B-A4DE86A4B289}"/>
                  </a:ext>
                </a:extLst>
              </p:cNvPr>
              <p:cNvSpPr/>
              <p:nvPr/>
            </p:nvSpPr>
            <p:spPr>
              <a:xfrm rot="10800000">
                <a:off x="4671047" y="2532234"/>
                <a:ext cx="1037360" cy="598714"/>
              </a:xfrm>
              <a:prstGeom prst="trapezoid">
                <a:avLst>
                  <a:gd name="adj" fmla="val 29657"/>
                </a:avLst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B9F06744-0B77-8E4B-BE42-3856104EA302}"/>
                  </a:ext>
                </a:extLst>
              </p:cNvPr>
              <p:cNvSpPr/>
              <p:nvPr/>
            </p:nvSpPr>
            <p:spPr>
              <a:xfrm rot="16200000">
                <a:off x="7043965" y="3946090"/>
                <a:ext cx="1029789" cy="692727"/>
              </a:xfrm>
              <a:prstGeom prst="trapezoid">
                <a:avLst>
                  <a:gd name="adj" fmla="val 49000"/>
                </a:avLst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7A691C2-B09F-8A41-8C00-134FF134D24A}"/>
                  </a:ext>
                </a:extLst>
              </p:cNvPr>
              <p:cNvGrpSpPr/>
              <p:nvPr/>
            </p:nvGrpSpPr>
            <p:grpSpPr>
              <a:xfrm>
                <a:off x="4507016" y="3761112"/>
                <a:ext cx="2576675" cy="490891"/>
                <a:chOff x="1314249" y="3665984"/>
                <a:chExt cx="2576675" cy="490891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3600FCAB-B6E8-AC49-835D-BC329080FD19}"/>
                    </a:ext>
                  </a:extLst>
                </p:cNvPr>
                <p:cNvGrpSpPr/>
                <p:nvPr/>
              </p:nvGrpSpPr>
              <p:grpSpPr>
                <a:xfrm rot="19911205">
                  <a:off x="1314249" y="3671829"/>
                  <a:ext cx="374073" cy="471609"/>
                  <a:chOff x="7426036" y="2036064"/>
                  <a:chExt cx="374073" cy="471609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2F88FBDE-F3AB-064A-B1A9-B04B67836D77}"/>
                      </a:ext>
                    </a:extLst>
                  </p:cNvPr>
                  <p:cNvSpPr/>
                  <p:nvPr/>
                </p:nvSpPr>
                <p:spPr>
                  <a:xfrm>
                    <a:off x="7426036" y="2133600"/>
                    <a:ext cx="374073" cy="374073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BCAFFD18-F81C-FB42-909C-5766180462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13072" y="2036064"/>
                    <a:ext cx="0" cy="1870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B6EDA9CB-E128-114F-AB9A-3E8324968B97}"/>
                    </a:ext>
                  </a:extLst>
                </p:cNvPr>
                <p:cNvGrpSpPr/>
                <p:nvPr/>
              </p:nvGrpSpPr>
              <p:grpSpPr>
                <a:xfrm rot="3170916">
                  <a:off x="1886578" y="3684378"/>
                  <a:ext cx="374073" cy="471609"/>
                  <a:chOff x="7426036" y="2036064"/>
                  <a:chExt cx="374073" cy="471609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5BB122EF-2A1E-924E-B9BE-4C7F16E580C4}"/>
                      </a:ext>
                    </a:extLst>
                  </p:cNvPr>
                  <p:cNvSpPr/>
                  <p:nvPr/>
                </p:nvSpPr>
                <p:spPr>
                  <a:xfrm>
                    <a:off x="7426036" y="2133600"/>
                    <a:ext cx="374073" cy="37407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DC804438-233E-1942-9C85-A43B78ECAFF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13072" y="2036064"/>
                    <a:ext cx="0" cy="1870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17FDF1E1-BDA1-8740-BAFE-FDD281635340}"/>
                    </a:ext>
                  </a:extLst>
                </p:cNvPr>
                <p:cNvGrpSpPr/>
                <p:nvPr/>
              </p:nvGrpSpPr>
              <p:grpSpPr>
                <a:xfrm rot="743882">
                  <a:off x="2395843" y="3665984"/>
                  <a:ext cx="374073" cy="471609"/>
                  <a:chOff x="7426036" y="2036064"/>
                  <a:chExt cx="374073" cy="471609"/>
                </a:xfrm>
              </p:grpSpPr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044612AF-7DDF-634F-B73A-5A7D8F4063D5}"/>
                      </a:ext>
                    </a:extLst>
                  </p:cNvPr>
                  <p:cNvSpPr/>
                  <p:nvPr/>
                </p:nvSpPr>
                <p:spPr>
                  <a:xfrm>
                    <a:off x="7426036" y="2133600"/>
                    <a:ext cx="374073" cy="374073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C55E101C-BEAB-4B40-9997-04F7F8CE0B2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13072" y="2036064"/>
                    <a:ext cx="0" cy="1870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F9C35337-73DD-DF4B-AF22-695588FD46B9}"/>
                    </a:ext>
                  </a:extLst>
                </p:cNvPr>
                <p:cNvGrpSpPr/>
                <p:nvPr/>
              </p:nvGrpSpPr>
              <p:grpSpPr>
                <a:xfrm rot="19181207">
                  <a:off x="2879989" y="3675050"/>
                  <a:ext cx="374073" cy="471609"/>
                  <a:chOff x="7426036" y="2036064"/>
                  <a:chExt cx="374073" cy="471609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7ADFB141-E71B-B54E-9621-66B96218A8A1}"/>
                      </a:ext>
                    </a:extLst>
                  </p:cNvPr>
                  <p:cNvSpPr/>
                  <p:nvPr/>
                </p:nvSpPr>
                <p:spPr>
                  <a:xfrm>
                    <a:off x="7426036" y="2133600"/>
                    <a:ext cx="374073" cy="37407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86973FBB-B35A-F743-83FC-2F10127482B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13072" y="2036064"/>
                    <a:ext cx="0" cy="1870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BA4B3781-A138-EB4A-B8E3-F6211BDF8EA1}"/>
                    </a:ext>
                  </a:extLst>
                </p:cNvPr>
                <p:cNvGrpSpPr/>
                <p:nvPr/>
              </p:nvGrpSpPr>
              <p:grpSpPr>
                <a:xfrm rot="7010592">
                  <a:off x="3468083" y="3734034"/>
                  <a:ext cx="374073" cy="471609"/>
                  <a:chOff x="7426036" y="2036064"/>
                  <a:chExt cx="374073" cy="471609"/>
                </a:xfrm>
              </p:grpSpPr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41F20C32-891B-0E40-AA57-C372DAD93227}"/>
                      </a:ext>
                    </a:extLst>
                  </p:cNvPr>
                  <p:cNvSpPr/>
                  <p:nvPr/>
                </p:nvSpPr>
                <p:spPr>
                  <a:xfrm>
                    <a:off x="7426036" y="2133600"/>
                    <a:ext cx="374073" cy="374073"/>
                  </a:xfrm>
                  <a:prstGeom prst="ellipse">
                    <a:avLst/>
                  </a:prstGeom>
                  <a:solidFill>
                    <a:srgbClr val="7030A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D9D921A7-886C-C84D-94D6-4D4E8AA5FF5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13072" y="2036064"/>
                    <a:ext cx="0" cy="1870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3165CD-2670-7D45-8FBB-9B584EF79A03}"/>
                  </a:ext>
                </a:extLst>
              </p:cNvPr>
              <p:cNvSpPr txBox="1"/>
              <p:nvPr/>
            </p:nvSpPr>
            <p:spPr>
              <a:xfrm>
                <a:off x="4383722" y="3254145"/>
                <a:ext cx="1605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Parameters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86808D-8BC6-1043-AE3E-7B53238E6587}"/>
                  </a:ext>
                </a:extLst>
              </p:cNvPr>
              <p:cNvSpPr txBox="1"/>
              <p:nvPr/>
            </p:nvSpPr>
            <p:spPr>
              <a:xfrm>
                <a:off x="4481758" y="4345567"/>
                <a:ext cx="470597" cy="341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0.1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54AD47-CC17-CB44-A33E-D6FADA9DDB73}"/>
                  </a:ext>
                </a:extLst>
              </p:cNvPr>
              <p:cNvSpPr txBox="1"/>
              <p:nvPr/>
            </p:nvSpPr>
            <p:spPr>
              <a:xfrm>
                <a:off x="5003587" y="4345567"/>
                <a:ext cx="470597" cy="341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0.3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E88F32-14E6-1142-9139-91428A2B7B91}"/>
                  </a:ext>
                </a:extLst>
              </p:cNvPr>
              <p:cNvSpPr txBox="1"/>
              <p:nvPr/>
            </p:nvSpPr>
            <p:spPr>
              <a:xfrm>
                <a:off x="5525416" y="4345567"/>
                <a:ext cx="470597" cy="341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0.2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7B91D4-9873-154C-966D-86FACF1A417F}"/>
                  </a:ext>
                </a:extLst>
              </p:cNvPr>
              <p:cNvSpPr txBox="1"/>
              <p:nvPr/>
            </p:nvSpPr>
            <p:spPr>
              <a:xfrm>
                <a:off x="6047245" y="4345567"/>
                <a:ext cx="470597" cy="341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0.1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1A9B3F-A630-FA4D-8F86-67E8D722314D}"/>
                  </a:ext>
                </a:extLst>
              </p:cNvPr>
              <p:cNvSpPr txBox="1"/>
              <p:nvPr/>
            </p:nvSpPr>
            <p:spPr>
              <a:xfrm>
                <a:off x="6569074" y="4345567"/>
                <a:ext cx="470597" cy="341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1.2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494B4C-65C6-7549-AC5D-6AD0F15DE5B0}"/>
              </a:ext>
            </a:extLst>
          </p:cNvPr>
          <p:cNvGrpSpPr/>
          <p:nvPr/>
        </p:nvGrpSpPr>
        <p:grpSpPr>
          <a:xfrm>
            <a:off x="8182836" y="2807450"/>
            <a:ext cx="3316508" cy="2884303"/>
            <a:chOff x="8182836" y="1789141"/>
            <a:chExt cx="3316508" cy="28843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B2D557-1A9D-2946-8169-16F7AE95D35B}"/>
                </a:ext>
              </a:extLst>
            </p:cNvPr>
            <p:cNvSpPr txBox="1"/>
            <p:nvPr/>
          </p:nvSpPr>
          <p:spPr>
            <a:xfrm>
              <a:off x="8924493" y="1789141"/>
              <a:ext cx="1833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Social Values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526648-BCCD-9D4E-A4FC-B5F8961BE45E}"/>
                </a:ext>
              </a:extLst>
            </p:cNvPr>
            <p:cNvSpPr/>
            <p:nvPr/>
          </p:nvSpPr>
          <p:spPr>
            <a:xfrm>
              <a:off x="8182836" y="2359735"/>
              <a:ext cx="3316508" cy="2313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E5980E2-3B18-E94D-B8CE-F558D43E1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3144" y="2559547"/>
              <a:ext cx="2695892" cy="191408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22C081-2F6A-5E44-909C-3DF32B91B90C}"/>
              </a:ext>
            </a:extLst>
          </p:cNvPr>
          <p:cNvGrpSpPr/>
          <p:nvPr/>
        </p:nvGrpSpPr>
        <p:grpSpPr>
          <a:xfrm>
            <a:off x="451928" y="2807449"/>
            <a:ext cx="3366523" cy="2949518"/>
            <a:chOff x="451928" y="1789140"/>
            <a:chExt cx="3366523" cy="29495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FF5135-C79F-E248-9D3C-D52943D6FB1E}"/>
                </a:ext>
              </a:extLst>
            </p:cNvPr>
            <p:cNvSpPr txBox="1"/>
            <p:nvPr/>
          </p:nvSpPr>
          <p:spPr>
            <a:xfrm>
              <a:off x="1077559" y="1789140"/>
              <a:ext cx="2065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Data Efficiency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C6EDC4-3A2F-BE4D-87AA-1C23BADC0505}"/>
                </a:ext>
              </a:extLst>
            </p:cNvPr>
            <p:cNvSpPr/>
            <p:nvPr/>
          </p:nvSpPr>
          <p:spPr>
            <a:xfrm>
              <a:off x="451928" y="2359735"/>
              <a:ext cx="3316508" cy="2313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233281-1469-3649-A667-244D4463075B}"/>
                </a:ext>
              </a:extLst>
            </p:cNvPr>
            <p:cNvSpPr/>
            <p:nvPr/>
          </p:nvSpPr>
          <p:spPr>
            <a:xfrm>
              <a:off x="720792" y="2733042"/>
              <a:ext cx="225056" cy="2250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3347486-37DB-CB48-904E-3D10762DA9B6}"/>
                </a:ext>
              </a:extLst>
            </p:cNvPr>
            <p:cNvSpPr/>
            <p:nvPr/>
          </p:nvSpPr>
          <p:spPr>
            <a:xfrm>
              <a:off x="3142303" y="3863281"/>
              <a:ext cx="225083" cy="22508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7DC1D6-66DA-BD46-BA8F-5400193B254E}"/>
                </a:ext>
              </a:extLst>
            </p:cNvPr>
            <p:cNvSpPr txBox="1"/>
            <p:nvPr/>
          </p:nvSpPr>
          <p:spPr>
            <a:xfrm>
              <a:off x="833320" y="3054923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9CBDB7A8-A2B8-CC4D-A25E-2BDE05CB58C2}"/>
                </a:ext>
              </a:extLst>
            </p:cNvPr>
            <p:cNvSpPr/>
            <p:nvPr/>
          </p:nvSpPr>
          <p:spPr>
            <a:xfrm>
              <a:off x="2715262" y="4158233"/>
              <a:ext cx="225083" cy="22508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D96380DF-4779-254A-BFC1-D031E0EDFA5D}"/>
                </a:ext>
              </a:extLst>
            </p:cNvPr>
            <p:cNvSpPr/>
            <p:nvPr/>
          </p:nvSpPr>
          <p:spPr>
            <a:xfrm>
              <a:off x="3219857" y="4326549"/>
              <a:ext cx="225083" cy="22508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3E655AB-A7D5-C345-94AF-10B4323283BC}"/>
                </a:ext>
              </a:extLst>
            </p:cNvPr>
            <p:cNvSpPr/>
            <p:nvPr/>
          </p:nvSpPr>
          <p:spPr>
            <a:xfrm>
              <a:off x="1243070" y="2559547"/>
              <a:ext cx="225056" cy="2250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576408C-EE24-B14A-94F7-50BDF6D49688}"/>
                </a:ext>
              </a:extLst>
            </p:cNvPr>
            <p:cNvSpPr/>
            <p:nvPr/>
          </p:nvSpPr>
          <p:spPr>
            <a:xfrm>
              <a:off x="1245825" y="2984415"/>
              <a:ext cx="225056" cy="2250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546FB6-8BBC-8B48-8EF5-0FD0E6BF0927}"/>
                </a:ext>
              </a:extLst>
            </p:cNvPr>
            <p:cNvSpPr txBox="1"/>
            <p:nvPr/>
          </p:nvSpPr>
          <p:spPr>
            <a:xfrm>
              <a:off x="1617522" y="2984415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3E4290B-DF9B-764C-8E3C-0014E8F9C6F8}"/>
                </a:ext>
              </a:extLst>
            </p:cNvPr>
            <p:cNvSpPr txBox="1"/>
            <p:nvPr/>
          </p:nvSpPr>
          <p:spPr>
            <a:xfrm>
              <a:off x="1093415" y="3265438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0FF672-8124-0540-B717-A780D2EB4B2F}"/>
                </a:ext>
              </a:extLst>
            </p:cNvPr>
            <p:cNvSpPr txBox="1"/>
            <p:nvPr/>
          </p:nvSpPr>
          <p:spPr>
            <a:xfrm>
              <a:off x="1468126" y="2502209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63995D-AF77-E64F-B4B8-F84EE1257782}"/>
                </a:ext>
              </a:extLst>
            </p:cNvPr>
            <p:cNvSpPr txBox="1"/>
            <p:nvPr/>
          </p:nvSpPr>
          <p:spPr>
            <a:xfrm>
              <a:off x="2312376" y="4033167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DEF3F8-7DB0-654C-A9EC-75EADBE6F922}"/>
                </a:ext>
              </a:extLst>
            </p:cNvPr>
            <p:cNvSpPr txBox="1"/>
            <p:nvPr/>
          </p:nvSpPr>
          <p:spPr>
            <a:xfrm>
              <a:off x="2634847" y="3624081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00E592-03CA-DD48-824D-68B2E7A414AB}"/>
                </a:ext>
              </a:extLst>
            </p:cNvPr>
            <p:cNvSpPr txBox="1"/>
            <p:nvPr/>
          </p:nvSpPr>
          <p:spPr>
            <a:xfrm>
              <a:off x="3167760" y="3496270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7F16A7-D6D5-C149-A43B-179792364157}"/>
                </a:ext>
              </a:extLst>
            </p:cNvPr>
            <p:cNvSpPr txBox="1"/>
            <p:nvPr/>
          </p:nvSpPr>
          <p:spPr>
            <a:xfrm>
              <a:off x="3491117" y="4068434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83F42B5-7E11-6D46-90BC-75DC78B0D4FF}"/>
                </a:ext>
              </a:extLst>
            </p:cNvPr>
            <p:cNvSpPr txBox="1"/>
            <p:nvPr/>
          </p:nvSpPr>
          <p:spPr>
            <a:xfrm>
              <a:off x="3405705" y="3658326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2ABB89-A5F7-6F4C-81F5-0BCFE3369352}"/>
                </a:ext>
              </a:extLst>
            </p:cNvPr>
            <p:cNvSpPr txBox="1"/>
            <p:nvPr/>
          </p:nvSpPr>
          <p:spPr>
            <a:xfrm>
              <a:off x="2896361" y="4276993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47B9210-4EE6-0D44-961E-E5C0CBA9A998}"/>
                </a:ext>
              </a:extLst>
            </p:cNvPr>
            <p:cNvSpPr txBox="1"/>
            <p:nvPr/>
          </p:nvSpPr>
          <p:spPr>
            <a:xfrm>
              <a:off x="3170772" y="2431885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BDDC6C-DD1B-C640-8FED-708E2DF7C55C}"/>
                </a:ext>
              </a:extLst>
            </p:cNvPr>
            <p:cNvSpPr txBox="1"/>
            <p:nvPr/>
          </p:nvSpPr>
          <p:spPr>
            <a:xfrm>
              <a:off x="2843438" y="2387198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28FB3D0A-F778-A94A-8657-7841716DC3C6}"/>
                </a:ext>
              </a:extLst>
            </p:cNvPr>
            <p:cNvSpPr/>
            <p:nvPr/>
          </p:nvSpPr>
          <p:spPr>
            <a:xfrm>
              <a:off x="2949017" y="2772927"/>
              <a:ext cx="201254" cy="17349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9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78CE32E5-3017-D443-ADB0-7C616F6619AE}"/>
              </a:ext>
            </a:extLst>
          </p:cNvPr>
          <p:cNvGrpSpPr/>
          <p:nvPr/>
        </p:nvGrpSpPr>
        <p:grpSpPr>
          <a:xfrm>
            <a:off x="4406387" y="2723202"/>
            <a:ext cx="3316508" cy="2884303"/>
            <a:chOff x="8182836" y="1789141"/>
            <a:chExt cx="3316508" cy="288430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455007-EED2-A747-A3DE-8CF3500CBBB7}"/>
                </a:ext>
              </a:extLst>
            </p:cNvPr>
            <p:cNvSpPr txBox="1"/>
            <p:nvPr/>
          </p:nvSpPr>
          <p:spPr>
            <a:xfrm>
              <a:off x="8924493" y="1789141"/>
              <a:ext cx="1833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Social Values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008A34F-9161-7E4E-BE6C-9DDB6E50FA84}"/>
                </a:ext>
              </a:extLst>
            </p:cNvPr>
            <p:cNvSpPr/>
            <p:nvPr/>
          </p:nvSpPr>
          <p:spPr>
            <a:xfrm>
              <a:off x="8182836" y="2359735"/>
              <a:ext cx="3316508" cy="2313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452FF37-DAB4-FF41-B715-8A8224097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3144" y="2559547"/>
              <a:ext cx="2695892" cy="1914083"/>
            </a:xfrm>
            <a:prstGeom prst="rect">
              <a:avLst/>
            </a:prstGeom>
          </p:spPr>
        </p:pic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886F1BE2-5B19-AF42-9D27-5EA07E3B9AAB}"/>
              </a:ext>
            </a:extLst>
          </p:cNvPr>
          <p:cNvSpPr txBox="1">
            <a:spLocks/>
          </p:cNvSpPr>
          <p:nvPr/>
        </p:nvSpPr>
        <p:spPr>
          <a:xfrm>
            <a:off x="316316" y="0"/>
            <a:ext cx="11509350" cy="2106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Envy-free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DC6C3-D44B-084F-ACD2-1C0510A125E9}"/>
              </a:ext>
            </a:extLst>
          </p:cNvPr>
          <p:cNvSpPr txBox="1"/>
          <p:nvPr/>
        </p:nvSpPr>
        <p:spPr>
          <a:xfrm>
            <a:off x="1126819" y="2106888"/>
            <a:ext cx="9938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Joint work with Nina </a:t>
            </a:r>
            <a:r>
              <a:rPr lang="en-US" sz="2400" dirty="0" err="1"/>
              <a:t>Balcan</a:t>
            </a:r>
            <a:r>
              <a:rPr lang="en-US" sz="2400" dirty="0"/>
              <a:t>, Ariel </a:t>
            </a:r>
            <a:r>
              <a:rPr lang="en-US" sz="2400" dirty="0" err="1"/>
              <a:t>Procaccia</a:t>
            </a:r>
            <a:r>
              <a:rPr lang="en-US" sz="2400" dirty="0"/>
              <a:t>, and </a:t>
            </a:r>
            <a:r>
              <a:rPr lang="en-US" sz="2400" dirty="0" err="1"/>
              <a:t>Ritesh</a:t>
            </a:r>
            <a:r>
              <a:rPr lang="en-US" sz="2400" dirty="0"/>
              <a:t> </a:t>
            </a:r>
            <a:r>
              <a:rPr lang="en-US" sz="2400" dirty="0" err="1"/>
              <a:t>Noothigattu</a:t>
            </a:r>
            <a:r>
              <a:rPr lang="en-US" sz="2400" dirty="0"/>
              <a:t> [Ongoing]</a:t>
            </a:r>
          </a:p>
        </p:txBody>
      </p:sp>
    </p:spTree>
    <p:extLst>
      <p:ext uri="{BB962C8B-B14F-4D97-AF65-F5344CB8AC3E}">
        <p14:creationId xmlns:p14="http://schemas.microsoft.com/office/powerpoint/2010/main" val="3073010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16BC36-5220-994C-8764-B8CCC97F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CF8DC78-0E2A-3B43-A514-F6E2EEF32C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0851" y="2088442"/>
            <a:ext cx="3446937" cy="244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7ADAE8-E13D-9341-977B-1DF5DC9927DF}"/>
              </a:ext>
            </a:extLst>
          </p:cNvPr>
          <p:cNvSpPr txBox="1"/>
          <p:nvPr/>
        </p:nvSpPr>
        <p:spPr>
          <a:xfrm>
            <a:off x="174154" y="1084887"/>
            <a:ext cx="8155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Envy-freeness is the gold standard of fairness for fair division.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011B0-C899-BF4E-B508-32A8344C717B}"/>
              </a:ext>
            </a:extLst>
          </p:cNvPr>
          <p:cNvSpPr txBox="1"/>
          <p:nvPr/>
        </p:nvSpPr>
        <p:spPr>
          <a:xfrm>
            <a:off x="304006" y="2165281"/>
            <a:ext cx="63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E.g.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30B50-1A26-FB45-8662-35C73B241CEE}"/>
              </a:ext>
            </a:extLst>
          </p:cNvPr>
          <p:cNvSpPr txBox="1"/>
          <p:nvPr/>
        </p:nvSpPr>
        <p:spPr>
          <a:xfrm>
            <a:off x="2417111" y="4733769"/>
            <a:ext cx="168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cake cutting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A66EE-026C-5948-BB0B-92B408335FA4}"/>
              </a:ext>
            </a:extLst>
          </p:cNvPr>
          <p:cNvSpPr txBox="1"/>
          <p:nvPr/>
        </p:nvSpPr>
        <p:spPr>
          <a:xfrm>
            <a:off x="7284988" y="4733769"/>
            <a:ext cx="24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chore assignment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AFC947-0574-6243-B1D7-F1843120A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212" y="1893398"/>
            <a:ext cx="4643996" cy="280288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EDD9B1F-BF7D-2241-BB12-9782CF7824D1}"/>
              </a:ext>
            </a:extLst>
          </p:cNvPr>
          <p:cNvSpPr txBox="1"/>
          <p:nvPr/>
        </p:nvSpPr>
        <p:spPr>
          <a:xfrm>
            <a:off x="174154" y="5871441"/>
            <a:ext cx="11843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Idea:</a:t>
            </a:r>
            <a:r>
              <a:rPr lang="en-US" sz="2400" dirty="0"/>
              <a:t> Assignment is envy free if no one prefers the assignment of anyone else over their own.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518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951BA7-0088-C941-B688-C050AEDF6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in 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12975-25AB-1D40-9089-2FFD997F90D5}"/>
              </a:ext>
            </a:extLst>
          </p:cNvPr>
          <p:cNvSpPr txBox="1"/>
          <p:nvPr/>
        </p:nvSpPr>
        <p:spPr>
          <a:xfrm>
            <a:off x="281354" y="941347"/>
            <a:ext cx="11335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Idea:</a:t>
            </a:r>
            <a:r>
              <a:rPr lang="en-US" sz="2400" dirty="0"/>
              <a:t> A classifier is envy-free if no individual prefers the prediction/assignment of another.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83F82-6EF9-2040-BB1E-8CA01596425B}"/>
              </a:ext>
            </a:extLst>
          </p:cNvPr>
          <p:cNvSpPr txBox="1"/>
          <p:nvPr/>
        </p:nvSpPr>
        <p:spPr>
          <a:xfrm>
            <a:off x="281354" y="1557848"/>
            <a:ext cx="2124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Key Properties: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E775AC-ECCD-604F-B9DB-F2154194BE64}"/>
              </a:ext>
            </a:extLst>
          </p:cNvPr>
          <p:cNvSpPr txBox="1"/>
          <p:nvPr/>
        </p:nvSpPr>
        <p:spPr>
          <a:xfrm>
            <a:off x="281354" y="2038686"/>
            <a:ext cx="602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Provides fairness guarantees to individuals.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0D2EE-E7F8-5F48-90E4-C0383AF29B2C}"/>
              </a:ext>
            </a:extLst>
          </p:cNvPr>
          <p:cNvSpPr txBox="1"/>
          <p:nvPr/>
        </p:nvSpPr>
        <p:spPr>
          <a:xfrm>
            <a:off x="2250831" y="2604113"/>
            <a:ext cx="205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Group Fairness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87BF73-122E-C349-B9DE-E6BA5D78BDC9}"/>
              </a:ext>
            </a:extLst>
          </p:cNvPr>
          <p:cNvSpPr txBox="1"/>
          <p:nvPr/>
        </p:nvSpPr>
        <p:spPr>
          <a:xfrm>
            <a:off x="7450038" y="2604113"/>
            <a:ext cx="2491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Individual Fairness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29279F-EB73-DA4A-AA2C-4500B073A75C}"/>
              </a:ext>
            </a:extLst>
          </p:cNvPr>
          <p:cNvSpPr/>
          <p:nvPr/>
        </p:nvSpPr>
        <p:spPr>
          <a:xfrm>
            <a:off x="7268308" y="2460717"/>
            <a:ext cx="2836984" cy="7484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3F588-E859-0D4F-AE12-F3DF09DF65E0}"/>
              </a:ext>
            </a:extLst>
          </p:cNvPr>
          <p:cNvSpPr txBox="1"/>
          <p:nvPr/>
        </p:nvSpPr>
        <p:spPr>
          <a:xfrm>
            <a:off x="281354" y="3198167"/>
            <a:ext cx="103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 startAt="2"/>
            </a:pPr>
            <a:r>
              <a:rPr lang="en-US" sz="2400" dirty="0"/>
              <a:t>It is suitable when there are many outcomes and heterogeneous preferences.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458631-FE09-A143-A747-2470801DC887}"/>
              </a:ext>
            </a:extLst>
          </p:cNvPr>
          <p:cNvSpPr txBox="1"/>
          <p:nvPr/>
        </p:nvSpPr>
        <p:spPr>
          <a:xfrm>
            <a:off x="6305183" y="5057759"/>
            <a:ext cx="443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vs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EDB8BB-C2C5-A142-8358-055DC76391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1479" y="4266422"/>
            <a:ext cx="2953704" cy="22165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862526-F52E-2049-A17E-1969DA6EAF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35" y="4414542"/>
            <a:ext cx="3133810" cy="2056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0EF751-C647-9645-B191-DBC04FECE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8590" y="3704866"/>
            <a:ext cx="2197855" cy="14121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8E0AA6B-C600-C346-8841-B4FA0DBD9D25}"/>
              </a:ext>
            </a:extLst>
          </p:cNvPr>
          <p:cNvSpPr txBox="1"/>
          <p:nvPr/>
        </p:nvSpPr>
        <p:spPr>
          <a:xfrm>
            <a:off x="6879305" y="4259286"/>
            <a:ext cx="2539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Being released on bail.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B94AEB-654D-F446-B48F-FBC372BA2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087" y="5302705"/>
            <a:ext cx="1739900" cy="1168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2B58F5-660F-4E42-8685-2D4F5C2B423C}"/>
              </a:ext>
            </a:extLst>
          </p:cNvPr>
          <p:cNvSpPr txBox="1"/>
          <p:nvPr/>
        </p:nvSpPr>
        <p:spPr>
          <a:xfrm>
            <a:off x="7412548" y="5737648"/>
            <a:ext cx="1712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Getting a loan.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4BCBFF-1AAB-3148-B47E-01EB3895B2F3}"/>
              </a:ext>
            </a:extLst>
          </p:cNvPr>
          <p:cNvSpPr txBox="1"/>
          <p:nvPr/>
        </p:nvSpPr>
        <p:spPr>
          <a:xfrm>
            <a:off x="400597" y="3963882"/>
            <a:ext cx="3017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Advertisement Preferences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412CBA-6B7D-664D-A861-B6D19C27564C}"/>
              </a:ext>
            </a:extLst>
          </p:cNvPr>
          <p:cNvSpPr txBox="1"/>
          <p:nvPr/>
        </p:nvSpPr>
        <p:spPr>
          <a:xfrm>
            <a:off x="4208735" y="3934762"/>
            <a:ext cx="1359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Job Listings</a:t>
            </a:r>
          </a:p>
        </p:txBody>
      </p:sp>
    </p:spTree>
    <p:extLst>
      <p:ext uri="{BB962C8B-B14F-4D97-AF65-F5344CB8AC3E}">
        <p14:creationId xmlns:p14="http://schemas.microsoft.com/office/powerpoint/2010/main" val="130192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20" grpId="0"/>
      <p:bldP spid="24" grpId="0"/>
      <p:bldP spid="26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3214-0F8F-5C45-86EF-D9C55041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E8E2D-C38B-2A4B-8651-05DB3F62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68" y="796805"/>
            <a:ext cx="11908664" cy="956650"/>
          </a:xfrm>
        </p:spPr>
        <p:txBody>
          <a:bodyPr>
            <a:normAutofit/>
          </a:bodyPr>
          <a:lstStyle/>
          <a:p>
            <a:r>
              <a:rPr lang="en-US" sz="2400" dirty="0"/>
              <a:t>We want to use ML to learn to assign outcomes to individuals.</a:t>
            </a:r>
          </a:p>
          <a:p>
            <a:r>
              <a:rPr lang="en-US" sz="2400" dirty="0"/>
              <a:t>For example, deciding which advertisements to show in order to maximize revenue.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07CA0C-9C7B-7540-AFC9-934F5F294EF1}"/>
                  </a:ext>
                </a:extLst>
              </p:cNvPr>
              <p:cNvSpPr txBox="1"/>
              <p:nvPr/>
            </p:nvSpPr>
            <p:spPr>
              <a:xfrm>
                <a:off x="141668" y="3846889"/>
                <a:ext cx="1155955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2400" dirty="0"/>
                  <a:t> of individuals,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sz="2400" dirty="0"/>
                  <a:t> of outcomes.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Assignment rule is a classifier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Two objectives: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Minimize expected loss (e.g., maximize revenue with advertisements)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Treat people fairly (what does this mean?)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import the notion of </a:t>
                </a:r>
                <a:r>
                  <a:rPr lang="en-US" sz="2400" b="1" dirty="0"/>
                  <a:t>envy freeness</a:t>
                </a:r>
                <a:r>
                  <a:rPr lang="en-US" sz="2400" dirty="0"/>
                  <a:t> from fair division.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Suitable when there are many outcomes and heterogeneous preferences.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Provides fairness guarantees to individuals, rather than groups.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07CA0C-9C7B-7540-AFC9-934F5F2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8" y="3846889"/>
                <a:ext cx="11559552" cy="3046988"/>
              </a:xfrm>
              <a:prstGeom prst="rect">
                <a:avLst/>
              </a:prstGeom>
              <a:blipFill>
                <a:blip r:embed="rId2"/>
                <a:stretch>
                  <a:fillRect l="-659" t="-830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05CCB32-6318-DE44-BCD6-1BC860D93707}"/>
              </a:ext>
            </a:extLst>
          </p:cNvPr>
          <p:cNvGrpSpPr/>
          <p:nvPr/>
        </p:nvGrpSpPr>
        <p:grpSpPr>
          <a:xfrm>
            <a:off x="1410346" y="1940507"/>
            <a:ext cx="9656752" cy="1672930"/>
            <a:chOff x="1410346" y="1940507"/>
            <a:chExt cx="9656752" cy="1672930"/>
          </a:xfrm>
        </p:grpSpPr>
        <p:pic>
          <p:nvPicPr>
            <p:cNvPr id="8" name="Picture 7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94440259-E918-7148-BF59-D042CAEB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346" y="1940507"/>
              <a:ext cx="3191282" cy="16729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EEBD7A-AC94-324A-A1F4-577D6E7C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1965" y="2420773"/>
              <a:ext cx="986187" cy="6196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CF23BC-9DBB-E043-AF19-F2D647AA4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2411" y="2415013"/>
              <a:ext cx="986186" cy="6311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2DD6E2-6A1C-E64A-9BFA-BFEDFFE48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2856" y="2386473"/>
              <a:ext cx="1023406" cy="6882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678B3A-5CB2-3048-AAAA-074ED05A7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0521" y="2393489"/>
              <a:ext cx="1045628" cy="674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A06F4D-455C-8C43-8CF9-39B29B02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0410" y="2389777"/>
              <a:ext cx="986688" cy="619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75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93172-D84E-9E42-9692-F7DD67D6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Envy-free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9E3D23-C4D7-D34F-9612-CD2A4D7432A3}"/>
                  </a:ext>
                </a:extLst>
              </p:cNvPr>
              <p:cNvSpPr txBox="1"/>
              <p:nvPr/>
            </p:nvSpPr>
            <p:spPr>
              <a:xfrm>
                <a:off x="350807" y="983411"/>
                <a:ext cx="11490386" cy="322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Given a utility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𝒴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400" dirty="0"/>
                  <a:t> measuring individual preferences.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classifier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𝒴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dirty="0"/>
                  <a:t>-envy free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2400" dirty="0"/>
                  <a:t> if: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algn="l"/>
                <a:endParaRPr lang="en-US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every individual likes their assignment as much as anyone else’s.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: A small number of pairs of individuals are allowed to be envious.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: A small amount of envy is tolerated.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9E3D23-C4D7-D34F-9612-CD2A4D743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07" y="983411"/>
                <a:ext cx="11490386" cy="3225563"/>
              </a:xfrm>
              <a:prstGeom prst="rect">
                <a:avLst/>
              </a:prstGeom>
              <a:blipFill>
                <a:blip r:embed="rId2"/>
                <a:stretch>
                  <a:fillRect l="-663" t="-784" b="-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F50303-293A-CC4E-AD3D-0A57DFAA0715}"/>
                  </a:ext>
                </a:extLst>
              </p:cNvPr>
              <p:cNvSpPr txBox="1"/>
              <p:nvPr/>
            </p:nvSpPr>
            <p:spPr>
              <a:xfrm>
                <a:off x="7918007" y="294503"/>
                <a:ext cx="4124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𝒴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set of distributions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F50303-293A-CC4E-AD3D-0A57DFAA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007" y="294503"/>
                <a:ext cx="4124078" cy="400110"/>
              </a:xfrm>
              <a:prstGeom prst="rect">
                <a:avLst/>
              </a:prstGeom>
              <a:blipFill>
                <a:blip r:embed="rId3"/>
                <a:stretch>
                  <a:fillRect l="-1227" t="-6061" r="-307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F999CFB-4EAA-AA43-91C5-AD7F557BC7BB}"/>
              </a:ext>
            </a:extLst>
          </p:cNvPr>
          <p:cNvSpPr txBox="1"/>
          <p:nvPr/>
        </p:nvSpPr>
        <p:spPr>
          <a:xfrm>
            <a:off x="350807" y="4608607"/>
            <a:ext cx="956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Example: </a:t>
            </a:r>
            <a:r>
              <a:rPr lang="en-US" sz="2400" dirty="0"/>
              <a:t>Two individuals and two outcomes</a:t>
            </a:r>
            <a:endParaRPr lang="en-US" sz="24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D7C5F4-05DA-2E48-A8DE-FC3A7A72E698}"/>
              </a:ext>
            </a:extLst>
          </p:cNvPr>
          <p:cNvGrpSpPr/>
          <p:nvPr/>
        </p:nvGrpSpPr>
        <p:grpSpPr>
          <a:xfrm>
            <a:off x="350807" y="5945619"/>
            <a:ext cx="9629239" cy="461665"/>
            <a:chOff x="261433" y="12144154"/>
            <a:chExt cx="962923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2C25E0-BE1C-8241-BAF3-7E80C46FA988}"/>
                    </a:ext>
                  </a:extLst>
                </p:cNvPr>
                <p:cNvSpPr txBox="1"/>
                <p:nvPr/>
              </p:nvSpPr>
              <p:spPr>
                <a:xfrm>
                  <a:off x="261433" y="12144154"/>
                  <a:ext cx="96292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a14:m>
                  <a:r>
                    <a:rPr lang="en-US" sz="2400" dirty="0"/>
                    <a:t>-EF requires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    ,         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    ,         </m:t>
                          </m:r>
                        </m:e>
                      </m:d>
                    </m:oMath>
                  </a14:m>
                  <a:r>
                    <a:rPr lang="en-US" sz="24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    ,         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    ,         </m:t>
                          </m:r>
                        </m:e>
                      </m:d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54EB17C7-9CF4-7749-83BB-ED9495364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33" y="12144154"/>
                  <a:ext cx="9629239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791" t="-5405" r="-791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B1C628-3012-BD41-A509-1FC9BC322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2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0175" y="12146386"/>
              <a:ext cx="457200" cy="457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0E917B-54EF-C748-AC31-7B9359F4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8754" y="12146386"/>
              <a:ext cx="457200" cy="457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753A8D-E69A-5848-8514-CB0284B85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2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78887" y="12146386"/>
              <a:ext cx="457200" cy="457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E44D88-693E-6E41-B5BA-AF6C02C93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6887" y="12146386"/>
              <a:ext cx="457200" cy="4572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70BB45-4FAE-8F45-A5EF-AEB9AC754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2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7132" y="12146386"/>
              <a:ext cx="457200" cy="457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7D2E04-0FD5-2A42-B415-C1B65153B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627" y="12146386"/>
              <a:ext cx="457200" cy="457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1ADA05-3672-9146-AE84-CC21793DA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7238" y="12146386"/>
              <a:ext cx="457200" cy="457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7BD8E6-5FA7-7C4D-ADF4-397CBAFBB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aturation sat="2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9760" y="12146386"/>
              <a:ext cx="457200" cy="4572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1293C9C-529D-8546-BE34-A1ED3800EB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5168486"/>
                  </p:ext>
                </p:extLst>
              </p:nvPr>
            </p:nvGraphicFramePr>
            <p:xfrm>
              <a:off x="8854364" y="4474145"/>
              <a:ext cx="2251364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25682">
                      <a:extLst>
                        <a:ext uri="{9D8B030D-6E8A-4147-A177-3AD203B41FA5}">
                          <a16:colId xmlns:a16="http://schemas.microsoft.com/office/drawing/2014/main" val="3389624871"/>
                        </a:ext>
                      </a:extLst>
                    </a:gridCol>
                    <a:gridCol w="1125682">
                      <a:extLst>
                        <a:ext uri="{9D8B030D-6E8A-4147-A177-3AD203B41FA5}">
                          <a16:colId xmlns:a16="http://schemas.microsoft.com/office/drawing/2014/main" val="2382282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70963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2273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1293C9C-529D-8546-BE34-A1ED3800EB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5168486"/>
                  </p:ext>
                </p:extLst>
              </p:nvPr>
            </p:nvGraphicFramePr>
            <p:xfrm>
              <a:off x="8854364" y="4474145"/>
              <a:ext cx="2251364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25682">
                      <a:extLst>
                        <a:ext uri="{9D8B030D-6E8A-4147-A177-3AD203B41FA5}">
                          <a16:colId xmlns:a16="http://schemas.microsoft.com/office/drawing/2014/main" val="3389624871"/>
                        </a:ext>
                      </a:extLst>
                    </a:gridCol>
                    <a:gridCol w="1125682">
                      <a:extLst>
                        <a:ext uri="{9D8B030D-6E8A-4147-A177-3AD203B41FA5}">
                          <a16:colId xmlns:a16="http://schemas.microsoft.com/office/drawing/2014/main" val="238228263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1124" t="-2703" r="-100000" b="-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101124" t="-2703" b="-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09632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1124" t="-105556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101124" t="-1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22739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B3F8152-C58B-F54A-923B-8A9FDB7EC7E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2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898" y="4444089"/>
            <a:ext cx="457200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6F0139-64CC-AF4A-ABD6-9C6D4731842C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2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898" y="4940489"/>
            <a:ext cx="457200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5EA60A-375F-F64C-9131-B48537434BE1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0081" y="3933211"/>
            <a:ext cx="4572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E35D49-08DC-504B-8CFE-3FB61D7B9E7F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1799" y="3894930"/>
            <a:ext cx="457200" cy="457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D49D18-B205-4845-8826-739FC089359D}"/>
              </a:ext>
            </a:extLst>
          </p:cNvPr>
          <p:cNvSpPr txBox="1"/>
          <p:nvPr/>
        </p:nvSpPr>
        <p:spPr>
          <a:xfrm>
            <a:off x="6794084" y="4687094"/>
            <a:ext cx="1225015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400" dirty="0"/>
              <a:t>Utilities:</a:t>
            </a:r>
          </a:p>
        </p:txBody>
      </p:sp>
    </p:spTree>
    <p:extLst>
      <p:ext uri="{BB962C8B-B14F-4D97-AF65-F5344CB8AC3E}">
        <p14:creationId xmlns:p14="http://schemas.microsoft.com/office/powerpoint/2010/main" val="88578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60FE-5C17-9340-8AE7-901C0E18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Randomized Classifiers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4CE51-295B-E940-84F6-626BDDBAD637}"/>
              </a:ext>
            </a:extLst>
          </p:cNvPr>
          <p:cNvSpPr txBox="1"/>
          <p:nvPr/>
        </p:nvSpPr>
        <p:spPr>
          <a:xfrm>
            <a:off x="244928" y="898072"/>
            <a:ext cx="922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Envy-freeness is a very strong requirement on deterministic classifiers: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6D976E-1EAE-D74E-9AB3-12DD73A1B5AA}"/>
                  </a:ext>
                </a:extLst>
              </p:cNvPr>
              <p:cNvSpPr txBox="1"/>
              <p:nvPr/>
            </p:nvSpPr>
            <p:spPr>
              <a:xfrm>
                <a:off x="549053" y="1653869"/>
                <a:ext cx="11093894" cy="8767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688975" indent="-688975" algn="l"/>
                <a:r>
                  <a:rPr lang="en-US" sz="2400" b="1" dirty="0"/>
                  <a:t>Lem: </a:t>
                </a:r>
                <a:r>
                  <a:rPr lang="en-US" sz="2400" dirty="0"/>
                  <a:t>Every </a:t>
                </a:r>
                <a:r>
                  <a:rPr lang="en-US" sz="2400" i="1" dirty="0"/>
                  <a:t>deterministic</a:t>
                </a:r>
                <a:r>
                  <a:rPr lang="en-US" sz="2400" dirty="0"/>
                  <a:t> (0,0)-EF map is of the form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a subset of the classes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(breaking ties arbitrarily).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6D976E-1EAE-D74E-9AB3-12DD73A1B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53" y="1653869"/>
                <a:ext cx="11093894" cy="876715"/>
              </a:xfrm>
              <a:prstGeom prst="rect">
                <a:avLst/>
              </a:prstGeom>
              <a:blipFill>
                <a:blip r:embed="rId2"/>
                <a:stretch>
                  <a:fillRect l="-799" t="-2817" b="-126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B116BA8-D07D-5C43-A21E-8E22649C10A3}"/>
              </a:ext>
            </a:extLst>
          </p:cNvPr>
          <p:cNvGrpSpPr/>
          <p:nvPr/>
        </p:nvGrpSpPr>
        <p:grpSpPr>
          <a:xfrm>
            <a:off x="3570821" y="2657610"/>
            <a:ext cx="5365133" cy="1644674"/>
            <a:chOff x="3570821" y="2657610"/>
            <a:chExt cx="5365133" cy="1644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5FF120-0AAC-914C-A7FD-8EAE3B50B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0821" y="3119179"/>
              <a:ext cx="986187" cy="619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ADAEF5-EC78-614A-9851-8D3D2906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1267" y="3113419"/>
              <a:ext cx="986186" cy="6311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5DF779-1343-5643-BD48-CFC24FF85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12" y="3084879"/>
              <a:ext cx="1023406" cy="6882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5982B2-9CDD-564E-BAE2-17586F40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9377" y="3091895"/>
              <a:ext cx="1045628" cy="6742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7C85AD-24F9-DB4B-B83E-4F96A5B98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266" y="3088183"/>
              <a:ext cx="986688" cy="619640"/>
            </a:xfrm>
            <a:prstGeom prst="rect">
              <a:avLst/>
            </a:prstGeom>
          </p:spPr>
        </p:pic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1DA7DE01-99B2-F244-88E3-99090C4950EB}"/>
                </a:ext>
              </a:extLst>
            </p:cNvPr>
            <p:cNvSpPr/>
            <p:nvPr/>
          </p:nvSpPr>
          <p:spPr>
            <a:xfrm rot="2700000">
              <a:off x="4350518" y="2657610"/>
              <a:ext cx="1617204" cy="1617204"/>
            </a:xfrm>
            <a:prstGeom prst="plus">
              <a:avLst>
                <a:gd name="adj" fmla="val 462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6868E151-6FAE-FB43-A45E-52F6CB56123F}"/>
                </a:ext>
              </a:extLst>
            </p:cNvPr>
            <p:cNvSpPr/>
            <p:nvPr/>
          </p:nvSpPr>
          <p:spPr>
            <a:xfrm rot="2700000">
              <a:off x="6558349" y="2685080"/>
              <a:ext cx="1617204" cy="1617204"/>
            </a:xfrm>
            <a:prstGeom prst="plus">
              <a:avLst>
                <a:gd name="adj" fmla="val 462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5F5A66C-0BDE-574E-B7BB-4BC4BFF1CC60}"/>
              </a:ext>
            </a:extLst>
          </p:cNvPr>
          <p:cNvSpPr txBox="1"/>
          <p:nvPr/>
        </p:nvSpPr>
        <p:spPr>
          <a:xfrm>
            <a:off x="244927" y="4566396"/>
            <a:ext cx="11398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We consider randomized classifiers (that assign distributions to individuals) since they have a lot more freedom.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Better tradeoffs between fairness and accuracy.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construct examples where best randomized (0,0)-EF classifier has arbitrary multiplicative improvement over best deterministic (0,0)-EF classifier.</a:t>
            </a:r>
          </a:p>
        </p:txBody>
      </p:sp>
    </p:spTree>
    <p:extLst>
      <p:ext uri="{BB962C8B-B14F-4D97-AF65-F5344CB8AC3E}">
        <p14:creationId xmlns:p14="http://schemas.microsoft.com/office/powerpoint/2010/main" val="383756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BCBA-BFBF-6247-BF68-AA00B241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Question: Can we learn EF classifiers?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7E9232-BCEA-F64B-B06B-202A23A3740F}"/>
                  </a:ext>
                </a:extLst>
              </p:cNvPr>
              <p:cNvSpPr txBox="1"/>
              <p:nvPr/>
            </p:nvSpPr>
            <p:spPr>
              <a:xfrm>
                <a:off x="243642" y="1153669"/>
                <a:ext cx="11704715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a classifier is EF on a sample of individuals, does this imply that it will remain EF on the underlying distribution?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algn="l"/>
                <a:endParaRPr lang="en-US" sz="2400" dirty="0"/>
              </a:p>
              <a:p>
                <a:pPr algn="l"/>
                <a:endParaRPr lang="en-US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Following classic learning theory results, we assume the learner chooses an assignment rule from some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𝒴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of </a:t>
                </a:r>
                <a:r>
                  <a:rPr lang="en-US" sz="2400" i="1" dirty="0"/>
                  <a:t>low complexity</a:t>
                </a:r>
                <a:r>
                  <a:rPr lang="en-US" sz="2400" dirty="0"/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Main challenge: no known complexity measure applicable for distribution-valued outputs.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VC-dimension works for binary outputs.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Pseudo-dimension and </a:t>
                </a:r>
                <a:r>
                  <a:rPr lang="en-US" sz="2400" dirty="0" err="1"/>
                  <a:t>Rademacher</a:t>
                </a:r>
                <a:r>
                  <a:rPr lang="en-US" sz="2400" dirty="0"/>
                  <a:t> complexity work for a single real value output.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Natarajan dimension works for multi-class outputs.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7E9232-BCEA-F64B-B06B-202A23A37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42" y="1153669"/>
                <a:ext cx="11704715" cy="4893647"/>
              </a:xfrm>
              <a:prstGeom prst="rect">
                <a:avLst/>
              </a:prstGeom>
              <a:blipFill>
                <a:blip r:embed="rId2"/>
                <a:stretch>
                  <a:fillRect l="-650" t="-1036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06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DD17-2922-C54C-AC3A-A1CD2DBF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Mixtures of Deterministic Classifiers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AD679-7A9E-9449-B454-FCB521386D0C}"/>
              </a:ext>
            </a:extLst>
          </p:cNvPr>
          <p:cNvSpPr txBox="1"/>
          <p:nvPr/>
        </p:nvSpPr>
        <p:spPr>
          <a:xfrm>
            <a:off x="216044" y="7748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 algn="l">
              <a:buFont typeface="Arial" panose="020B0604020202020204" pitchFamily="34" charset="0"/>
              <a:buChar char="•"/>
            </a:pPr>
            <a:r>
              <a:rPr lang="en-US" sz="2400" dirty="0"/>
              <a:t>No existing natural notion of complexity for distribution-valued outputs…</a:t>
            </a:r>
          </a:p>
          <a:p>
            <a:pPr marL="288925" indent="-288925" algn="l">
              <a:buFont typeface="Arial" panose="020B0604020202020204" pitchFamily="34" charset="0"/>
              <a:buChar char="•"/>
            </a:pPr>
            <a:r>
              <a:rPr lang="en-US" sz="2400" b="1" dirty="0"/>
              <a:t>Idea:</a:t>
            </a:r>
            <a:r>
              <a:rPr lang="en-US" sz="2400" dirty="0"/>
              <a:t> Many randomized classifiers can be expressed as mixtures of deterministic classifiers.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FB991-B21F-CA4D-ABF8-7C2D4E5CA913}"/>
                  </a:ext>
                </a:extLst>
              </p:cNvPr>
              <p:cNvSpPr txBox="1"/>
              <p:nvPr/>
            </p:nvSpPr>
            <p:spPr>
              <a:xfrm>
                <a:off x="290420" y="1827872"/>
                <a:ext cx="11438628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582613" indent="-582613" algn="l"/>
                <a:r>
                  <a:rPr lang="en-US" sz="2400" b="1" dirty="0"/>
                  <a:t>Def: </a:t>
                </a:r>
                <a:r>
                  <a:rPr lang="en-US" sz="2400" dirty="0"/>
                  <a:t>A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dirty="0"/>
                  <a:t>-mixture </a:t>
                </a:r>
                <a:r>
                  <a:rPr lang="en-US" sz="2400" dirty="0"/>
                  <a:t>of a deterministic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if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there exists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mixing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1{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FB991-B21F-CA4D-ABF8-7C2D4E5CA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20" y="1827872"/>
                <a:ext cx="11438628" cy="1200329"/>
              </a:xfrm>
              <a:prstGeom prst="rect">
                <a:avLst/>
              </a:prstGeom>
              <a:blipFill>
                <a:blip r:embed="rId3"/>
                <a:stretch>
                  <a:fillRect l="-775" t="-3158" r="-221" b="-726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4CBBF0-05DD-7646-AEFE-96F6332BEFC5}"/>
                  </a:ext>
                </a:extLst>
              </p:cNvPr>
              <p:cNvSpPr txBox="1"/>
              <p:nvPr/>
            </p:nvSpPr>
            <p:spPr>
              <a:xfrm>
                <a:off x="1360994" y="3327621"/>
                <a:ext cx="9395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randomly picks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outputs its classification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4CBBF0-05DD-7646-AEFE-96F6332BE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94" y="3327621"/>
                <a:ext cx="9395264" cy="461665"/>
              </a:xfrm>
              <a:prstGeom prst="rect">
                <a:avLst/>
              </a:prstGeom>
              <a:blipFill>
                <a:blip r:embed="rId4"/>
                <a:stretch>
                  <a:fillRect l="-135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0E7E3-4CD1-6F42-A7CC-690C47AE5FA9}"/>
                  </a:ext>
                </a:extLst>
              </p:cNvPr>
              <p:cNvSpPr txBox="1"/>
              <p:nvPr/>
            </p:nvSpPr>
            <p:spPr>
              <a:xfrm>
                <a:off x="290420" y="5667666"/>
                <a:ext cx="11759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5875" indent="-15875" algn="l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has low Natarajan dimension,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-mixture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, then we should expect envy-freeness to generalize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0E7E3-4CD1-6F42-A7CC-690C47AE5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20" y="5667666"/>
                <a:ext cx="11759911" cy="830997"/>
              </a:xfrm>
              <a:prstGeom prst="rect">
                <a:avLst/>
              </a:prstGeom>
              <a:blipFill>
                <a:blip r:embed="rId5"/>
                <a:stretch>
                  <a:fillRect l="-755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52251AE-FA6C-204A-B5B5-5340036C193C}"/>
              </a:ext>
            </a:extLst>
          </p:cNvPr>
          <p:cNvGrpSpPr/>
          <p:nvPr/>
        </p:nvGrpSpPr>
        <p:grpSpPr>
          <a:xfrm>
            <a:off x="4224013" y="3992136"/>
            <a:ext cx="2816758" cy="1551701"/>
            <a:chOff x="394963" y="5008590"/>
            <a:chExt cx="2816758" cy="1551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5BCCFEC-CC06-DF4F-A689-FAF000998B2F}"/>
                    </a:ext>
                  </a:extLst>
                </p:cNvPr>
                <p:cNvSpPr txBox="1"/>
                <p:nvPr/>
              </p:nvSpPr>
              <p:spPr>
                <a:xfrm>
                  <a:off x="394963" y="5589299"/>
                  <a:ext cx="8570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5BCCFEC-CC06-DF4F-A689-FAF000998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63" y="5589299"/>
                  <a:ext cx="85702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6896EE4-330A-C940-A2AD-DB523568BB42}"/>
                    </a:ext>
                  </a:extLst>
                </p:cNvPr>
                <p:cNvSpPr txBox="1"/>
                <p:nvPr/>
              </p:nvSpPr>
              <p:spPr>
                <a:xfrm>
                  <a:off x="2125205" y="5008590"/>
                  <a:ext cx="9954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6896EE4-330A-C940-A2AD-DB523568B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205" y="5008590"/>
                  <a:ext cx="995401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266"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F71002-DE15-8048-9260-2CEE073D80F7}"/>
                    </a:ext>
                  </a:extLst>
                </p:cNvPr>
                <p:cNvSpPr txBox="1"/>
                <p:nvPr/>
              </p:nvSpPr>
              <p:spPr>
                <a:xfrm>
                  <a:off x="2125205" y="6098626"/>
                  <a:ext cx="10865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F71002-DE15-8048-9260-2CEE073D8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205" y="6098626"/>
                  <a:ext cx="1086516" cy="461665"/>
                </a:xfrm>
                <a:prstGeom prst="rect">
                  <a:avLst/>
                </a:prstGeom>
                <a:blipFill>
                  <a:blip r:embed="rId8"/>
                  <a:stretch>
                    <a:fillRect r="-1163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34FBEF-68B4-9344-9E3B-3BCBB77722D9}"/>
                    </a:ext>
                  </a:extLst>
                </p:cNvPr>
                <p:cNvSpPr txBox="1"/>
                <p:nvPr/>
              </p:nvSpPr>
              <p:spPr>
                <a:xfrm>
                  <a:off x="2233375" y="5577995"/>
                  <a:ext cx="349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34FBEF-68B4-9344-9E3B-3BCBB7772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375" y="5577995"/>
                  <a:ext cx="349775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76C3CA-AAB0-264E-91B2-83A9826277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9094" y="5334019"/>
              <a:ext cx="866111" cy="3385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9D6532-C821-7C47-9939-4D07ED79C42E}"/>
                    </a:ext>
                  </a:extLst>
                </p:cNvPr>
                <p:cNvSpPr txBox="1"/>
                <p:nvPr/>
              </p:nvSpPr>
              <p:spPr>
                <a:xfrm>
                  <a:off x="1353006" y="5023999"/>
                  <a:ext cx="55085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9D6532-C821-7C47-9939-4D07ED79C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3006" y="5023999"/>
                  <a:ext cx="550856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9B95C0-3FE2-E144-8786-F519EDE93D04}"/>
                    </a:ext>
                  </a:extLst>
                </p:cNvPr>
                <p:cNvSpPr txBox="1"/>
                <p:nvPr/>
              </p:nvSpPr>
              <p:spPr>
                <a:xfrm>
                  <a:off x="1290570" y="6033571"/>
                  <a:ext cx="6397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69B95C0-3FE2-E144-8786-F519EDE93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0570" y="6033571"/>
                  <a:ext cx="639727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724F-1839-CA4D-BFC9-B56A2818B7FF}"/>
                </a:ext>
              </a:extLst>
            </p:cNvPr>
            <p:cNvCxnSpPr>
              <a:cxnSpLocks/>
            </p:cNvCxnSpPr>
            <p:nvPr/>
          </p:nvCxnSpPr>
          <p:spPr>
            <a:xfrm>
              <a:off x="1251992" y="5941191"/>
              <a:ext cx="866111" cy="3385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1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6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0706-FFAF-DD4B-9CA1-C9944CD3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Envy-Freeness Generalizes for Random Mixtures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703124-38D8-5341-A811-60AC39F87C6D}"/>
                  </a:ext>
                </a:extLst>
              </p:cNvPr>
              <p:cNvSpPr txBox="1"/>
              <p:nvPr/>
            </p:nvSpPr>
            <p:spPr>
              <a:xfrm>
                <a:off x="141668" y="1017917"/>
                <a:ext cx="11908664" cy="14984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685800" indent="-685800" algn="l"/>
                <a:r>
                  <a:rPr lang="en-US" sz="2400" b="1" dirty="0"/>
                  <a:t>Thm: </a:t>
                </a: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-mixture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suppose the Natarajan dimension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.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an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sample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pairs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, then </a:t>
                </a:r>
                <a:r>
                  <a:rPr lang="en-US" sz="2400" dirty="0" err="1"/>
                  <a:t>w.h.p</a:t>
                </a:r>
                <a:r>
                  <a:rPr lang="en-US" sz="2400" dirty="0"/>
                  <a:t>.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-EF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will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-EF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703124-38D8-5341-A811-60AC39F87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8" y="1017917"/>
                <a:ext cx="11908664" cy="1498424"/>
              </a:xfrm>
              <a:prstGeom prst="rect">
                <a:avLst/>
              </a:prstGeom>
              <a:blipFill>
                <a:blip r:embed="rId2"/>
                <a:stretch>
                  <a:fillRect l="-745" t="-1667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AC5DBD-0EFE-9B4F-B2A0-3C5E1411978E}"/>
                  </a:ext>
                </a:extLst>
              </p:cNvPr>
              <p:cNvSpPr txBox="1"/>
              <p:nvPr/>
            </p:nvSpPr>
            <p:spPr>
              <a:xfrm>
                <a:off x="141668" y="2652116"/>
                <a:ext cx="11486740" cy="203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b="1" dirty="0"/>
                  <a:t>Idea: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by a finite class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sz="2400" dirty="0"/>
                  <a:t> (the size will depend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get generalization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from </a:t>
                </a:r>
                <a:r>
                  <a:rPr lang="en-US" sz="2400" dirty="0" err="1"/>
                  <a:t>Hoeffding</a:t>
                </a:r>
                <a:r>
                  <a:rPr lang="en-US" sz="2400" dirty="0"/>
                  <a:t> + Union bound.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400" dirty="0"/>
                  <a:t> be its approximation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classifiers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400" dirty="0"/>
                  <a:t> behave similarly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and sufficiently large samples.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AC5DBD-0EFE-9B4F-B2A0-3C5E14119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8" y="2652116"/>
                <a:ext cx="11486740" cy="2033314"/>
              </a:xfrm>
              <a:prstGeom prst="rect">
                <a:avLst/>
              </a:prstGeom>
              <a:blipFill>
                <a:blip r:embed="rId3"/>
                <a:stretch>
                  <a:fillRect l="-773" t="-2484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DD636-1F1F-914F-8CC8-245D0A40864C}"/>
              </a:ext>
            </a:extLst>
          </p:cNvPr>
          <p:cNvGrpSpPr/>
          <p:nvPr/>
        </p:nvGrpSpPr>
        <p:grpSpPr>
          <a:xfrm>
            <a:off x="1401738" y="4724698"/>
            <a:ext cx="2844350" cy="1525762"/>
            <a:chOff x="782157" y="4747784"/>
            <a:chExt cx="2844350" cy="1525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2A1415E-A5D3-234E-8F2A-C971FF34C2A2}"/>
                    </a:ext>
                  </a:extLst>
                </p:cNvPr>
                <p:cNvSpPr txBox="1"/>
                <p:nvPr/>
              </p:nvSpPr>
              <p:spPr>
                <a:xfrm>
                  <a:off x="810883" y="4747784"/>
                  <a:ext cx="9910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sz="2400" dirty="0"/>
                    <a:t> on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2A1415E-A5D3-234E-8F2A-C971FF34C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83" y="4747784"/>
                  <a:ext cx="991041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532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257D0DD-F897-9748-BB52-D2F9078057AE}"/>
                    </a:ext>
                  </a:extLst>
                </p:cNvPr>
                <p:cNvSpPr txBox="1"/>
                <p:nvPr/>
              </p:nvSpPr>
              <p:spPr>
                <a:xfrm>
                  <a:off x="2635466" y="4747784"/>
                  <a:ext cx="991041" cy="4813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a14:m>
                  <a:r>
                    <a:rPr lang="en-US" sz="2400" dirty="0"/>
                    <a:t> on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257D0DD-F897-9748-BB52-D2F907805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5466" y="4747784"/>
                  <a:ext cx="991041" cy="481350"/>
                </a:xfrm>
                <a:prstGeom prst="rect">
                  <a:avLst/>
                </a:prstGeom>
                <a:blipFill>
                  <a:blip r:embed="rId5"/>
                  <a:stretch>
                    <a:fillRect l="-1266" t="-10256" b="-256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9C452C-766A-C440-9712-FE2F9F713F4A}"/>
                    </a:ext>
                  </a:extLst>
                </p:cNvPr>
                <p:cNvSpPr txBox="1"/>
                <p:nvPr/>
              </p:nvSpPr>
              <p:spPr>
                <a:xfrm>
                  <a:off x="2606740" y="5792196"/>
                  <a:ext cx="1019766" cy="4813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a14:m>
                  <a:r>
                    <a:rPr lang="en-US" sz="2400" dirty="0"/>
                    <a:t> on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9C452C-766A-C440-9712-FE2F9F713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740" y="5792196"/>
                  <a:ext cx="1019766" cy="481350"/>
                </a:xfrm>
                <a:prstGeom prst="rect">
                  <a:avLst/>
                </a:prstGeom>
                <a:blipFill>
                  <a:blip r:embed="rId6"/>
                  <a:stretch>
                    <a:fillRect l="-1235" t="-10256" b="-256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A3AE589-8970-6448-BAA2-EAD9AF910C04}"/>
                    </a:ext>
                  </a:extLst>
                </p:cNvPr>
                <p:cNvSpPr txBox="1"/>
                <p:nvPr/>
              </p:nvSpPr>
              <p:spPr>
                <a:xfrm>
                  <a:off x="782157" y="5802070"/>
                  <a:ext cx="10197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sz="2400" dirty="0"/>
                    <a:t> on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A3AE589-8970-6448-BAA2-EAD9AF910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157" y="5802070"/>
                  <a:ext cx="101976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220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B98B46A-9998-924C-A060-CF048DB27297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1801924" y="4978617"/>
              <a:ext cx="833542" cy="9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7EB6E43-F55B-0F44-AE4E-A370CFC2FDDC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30987" y="5229134"/>
              <a:ext cx="0" cy="4964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555C49-7EA8-1D4E-91A4-2657C225245F}"/>
                </a:ext>
              </a:extLst>
            </p:cNvPr>
            <p:cNvCxnSpPr>
              <a:cxnSpLocks/>
              <a:stCxn id="11" idx="1"/>
              <a:endCxn id="12" idx="3"/>
            </p:cNvCxnSpPr>
            <p:nvPr/>
          </p:nvCxnSpPr>
          <p:spPr>
            <a:xfrm flipH="1">
              <a:off x="1801923" y="6032871"/>
              <a:ext cx="804817" cy="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01F7D3-81A7-DC43-A006-939CCD142408}"/>
                  </a:ext>
                </a:extLst>
              </p:cNvPr>
              <p:cNvSpPr txBox="1"/>
              <p:nvPr/>
            </p:nvSpPr>
            <p:spPr>
              <a:xfrm>
                <a:off x="5096882" y="4665349"/>
                <a:ext cx="6406369" cy="12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is EF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400" dirty="0"/>
                  <a:t> is too.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400" dirty="0"/>
                  <a:t> belongs to a finite class,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400" dirty="0"/>
                  <a:t> is also EF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400" dirty="0"/>
                  <a:t> is EF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is too.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01F7D3-81A7-DC43-A006-939CCD142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882" y="4665349"/>
                <a:ext cx="6406369" cy="1259384"/>
              </a:xfrm>
              <a:prstGeom prst="rect">
                <a:avLst/>
              </a:prstGeom>
              <a:blipFill>
                <a:blip r:embed="rId8"/>
                <a:stretch>
                  <a:fillRect l="-1186" t="-2970"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5E366B53-D708-0048-8FE1-5B22BD665BDD}"/>
              </a:ext>
            </a:extLst>
          </p:cNvPr>
          <p:cNvSpPr txBox="1"/>
          <p:nvPr/>
        </p:nvSpPr>
        <p:spPr>
          <a:xfrm>
            <a:off x="5288825" y="6093442"/>
            <a:ext cx="5244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EF parameters degrade along each edge.</a:t>
            </a:r>
          </a:p>
        </p:txBody>
      </p:sp>
    </p:spTree>
    <p:extLst>
      <p:ext uri="{BB962C8B-B14F-4D97-AF65-F5344CB8AC3E}">
        <p14:creationId xmlns:p14="http://schemas.microsoft.com/office/powerpoint/2010/main" val="202730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1EDD-6906-FD4A-ADCF-1C18BF0C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0EACB-1674-BA4B-97C5-0E7E893F9D07}"/>
              </a:ext>
            </a:extLst>
          </p:cNvPr>
          <p:cNvSpPr txBox="1"/>
          <p:nvPr/>
        </p:nvSpPr>
        <p:spPr>
          <a:xfrm>
            <a:off x="320062" y="3358279"/>
            <a:ext cx="11551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ERM Algorithms: </a:t>
            </a:r>
            <a:r>
              <a:rPr lang="en-US" sz="2400" dirty="0"/>
              <a:t>Algorithms for efficiently finding low-envy low-loss classifiers.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1EDA2A-8627-0E49-B71B-808ABE464D06}"/>
                  </a:ext>
                </a:extLst>
              </p:cNvPr>
              <p:cNvSpPr txBox="1"/>
              <p:nvPr/>
            </p:nvSpPr>
            <p:spPr>
              <a:xfrm>
                <a:off x="320062" y="1132578"/>
                <a:ext cx="8652049" cy="1079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1" dirty="0"/>
                  <a:t>Improved Dependence 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dirty="0"/>
                  <a:t> (number of classifiers mixed):</a:t>
                </a:r>
                <a:endParaRPr lang="en-US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Current generalization bound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, but it should be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1EDA2A-8627-0E49-B71B-808ABE464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62" y="1132578"/>
                <a:ext cx="8652049" cy="1079270"/>
              </a:xfrm>
              <a:prstGeom prst="rect">
                <a:avLst/>
              </a:prstGeom>
              <a:blipFill>
                <a:blip r:embed="rId2"/>
                <a:stretch>
                  <a:fillRect l="-1026" t="-2326" r="-147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F97A52D-CEA5-0F4A-88E7-A8E495C8AA6B}"/>
              </a:ext>
            </a:extLst>
          </p:cNvPr>
          <p:cNvSpPr txBox="1"/>
          <p:nvPr/>
        </p:nvSpPr>
        <p:spPr>
          <a:xfrm>
            <a:off x="320062" y="4880462"/>
            <a:ext cx="11424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New Fairness Notions: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I’m particularly interested in looking to the humanities and other disciplines where fairness has been important.</a:t>
            </a:r>
          </a:p>
        </p:txBody>
      </p:sp>
    </p:spTree>
    <p:extLst>
      <p:ext uri="{BB962C8B-B14F-4D97-AF65-F5344CB8AC3E}">
        <p14:creationId xmlns:p14="http://schemas.microsoft.com/office/powerpoint/2010/main" val="276488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983E-AF86-E848-B2D4-D09A0E0B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Goal of My Research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1E11FC-6FB7-7342-8954-C18DC430B7DC}"/>
              </a:ext>
            </a:extLst>
          </p:cNvPr>
          <p:cNvGrpSpPr/>
          <p:nvPr/>
        </p:nvGrpSpPr>
        <p:grpSpPr>
          <a:xfrm>
            <a:off x="451927" y="2586531"/>
            <a:ext cx="2291273" cy="1875533"/>
            <a:chOff x="451927" y="2586531"/>
            <a:chExt cx="2291273" cy="187553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3EC06B-513C-BC43-8D60-A366602A5A60}"/>
                </a:ext>
              </a:extLst>
            </p:cNvPr>
            <p:cNvSpPr txBox="1"/>
            <p:nvPr/>
          </p:nvSpPr>
          <p:spPr>
            <a:xfrm>
              <a:off x="451927" y="2586531"/>
              <a:ext cx="22912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Beyond Prediction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5F0CE9-B3C4-4944-A3D6-10AB8C2B70C2}"/>
                </a:ext>
              </a:extLst>
            </p:cNvPr>
            <p:cNvSpPr/>
            <p:nvPr/>
          </p:nvSpPr>
          <p:spPr>
            <a:xfrm>
              <a:off x="451928" y="2995052"/>
              <a:ext cx="2102839" cy="14670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A7F29A6-DB4E-814F-9065-E6A9F8A5A739}"/>
                </a:ext>
              </a:extLst>
            </p:cNvPr>
            <p:cNvSpPr/>
            <p:nvPr/>
          </p:nvSpPr>
          <p:spPr>
            <a:xfrm>
              <a:off x="595063" y="3451493"/>
              <a:ext cx="1460378" cy="86197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06D4BC79-4C31-2840-8828-35B349411ACA}"/>
                </a:ext>
              </a:extLst>
            </p:cNvPr>
            <p:cNvSpPr/>
            <p:nvPr/>
          </p:nvSpPr>
          <p:spPr>
            <a:xfrm rot="10800000">
              <a:off x="748666" y="3143643"/>
              <a:ext cx="533395" cy="307850"/>
            </a:xfrm>
            <a:prstGeom prst="trapezoid">
              <a:avLst>
                <a:gd name="adj" fmla="val 29657"/>
              </a:avLst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7ADAB34D-36C6-1D4A-AFF8-86E82477ED46}"/>
                </a:ext>
              </a:extLst>
            </p:cNvPr>
            <p:cNvSpPr/>
            <p:nvPr/>
          </p:nvSpPr>
          <p:spPr>
            <a:xfrm rot="16200000">
              <a:off x="1968784" y="3870626"/>
              <a:ext cx="529502" cy="356190"/>
            </a:xfrm>
            <a:prstGeom prst="trapezoid">
              <a:avLst>
                <a:gd name="adj" fmla="val 49000"/>
              </a:avLst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771B4E1-2218-1E44-971F-36F16E303C84}"/>
                </a:ext>
              </a:extLst>
            </p:cNvPr>
            <p:cNvGrpSpPr/>
            <p:nvPr/>
          </p:nvGrpSpPr>
          <p:grpSpPr>
            <a:xfrm>
              <a:off x="664325" y="3906137"/>
              <a:ext cx="1324887" cy="252408"/>
              <a:chOff x="1314251" y="3665984"/>
              <a:chExt cx="2576675" cy="490889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F1DF59E-15F1-5044-95E9-729A098CCF40}"/>
                  </a:ext>
                </a:extLst>
              </p:cNvPr>
              <p:cNvGrpSpPr/>
              <p:nvPr/>
            </p:nvGrpSpPr>
            <p:grpSpPr>
              <a:xfrm rot="19911205">
                <a:off x="1314251" y="3671828"/>
                <a:ext cx="374074" cy="471611"/>
                <a:chOff x="7426037" y="2036064"/>
                <a:chExt cx="374074" cy="47161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BCCA0997-3D28-4A4E-852D-00DA4B4A1D7F}"/>
                    </a:ext>
                  </a:extLst>
                </p:cNvPr>
                <p:cNvSpPr/>
                <p:nvPr/>
              </p:nvSpPr>
              <p:spPr>
                <a:xfrm>
                  <a:off x="7426037" y="2133601"/>
                  <a:ext cx="374074" cy="37407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53969BBC-FBEF-094B-9EFE-7B57D0726FFA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CA2FD988-E5C9-0248-AD67-D732430257DA}"/>
                  </a:ext>
                </a:extLst>
              </p:cNvPr>
              <p:cNvGrpSpPr/>
              <p:nvPr/>
            </p:nvGrpSpPr>
            <p:grpSpPr>
              <a:xfrm rot="3170916">
                <a:off x="1886580" y="3684381"/>
                <a:ext cx="374074" cy="471608"/>
                <a:chOff x="7426039" y="2036064"/>
                <a:chExt cx="374074" cy="471608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99EB3AFC-FD94-0B43-ABDF-213B8B2EB0AE}"/>
                    </a:ext>
                  </a:extLst>
                </p:cNvPr>
                <p:cNvSpPr/>
                <p:nvPr/>
              </p:nvSpPr>
              <p:spPr>
                <a:xfrm>
                  <a:off x="7426039" y="2133598"/>
                  <a:ext cx="374074" cy="374074"/>
                </a:xfrm>
                <a:prstGeom prst="ellipse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02C3B5B-2AD1-CC44-9B9E-D008D457691D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FB14CDE-0C65-244E-8610-3217542E0720}"/>
                  </a:ext>
                </a:extLst>
              </p:cNvPr>
              <p:cNvGrpSpPr/>
              <p:nvPr/>
            </p:nvGrpSpPr>
            <p:grpSpPr>
              <a:xfrm rot="743882">
                <a:off x="2395843" y="3665984"/>
                <a:ext cx="374074" cy="471610"/>
                <a:chOff x="7426036" y="2036064"/>
                <a:chExt cx="374074" cy="471610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1A981A12-945E-9244-B7A2-300EE2B77F95}"/>
                    </a:ext>
                  </a:extLst>
                </p:cNvPr>
                <p:cNvSpPr/>
                <p:nvPr/>
              </p:nvSpPr>
              <p:spPr>
                <a:xfrm>
                  <a:off x="7426036" y="2133599"/>
                  <a:ext cx="374074" cy="374075"/>
                </a:xfrm>
                <a:prstGeom prst="ellipse">
                  <a:avLst/>
                </a:prstGeom>
                <a:solidFill>
                  <a:schemeClr val="accent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44D76185-17DD-7446-A052-9BE62E9B53F1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D855F95-3D34-D24A-88A8-B8F6387CC53D}"/>
                  </a:ext>
                </a:extLst>
              </p:cNvPr>
              <p:cNvGrpSpPr/>
              <p:nvPr/>
            </p:nvGrpSpPr>
            <p:grpSpPr>
              <a:xfrm rot="19181207">
                <a:off x="2879990" y="3675050"/>
                <a:ext cx="374074" cy="471609"/>
                <a:chOff x="7426036" y="2036064"/>
                <a:chExt cx="374074" cy="471609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4A935FA3-1838-BF4C-8140-97D7B243C92F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4" cy="374073"/>
                </a:xfrm>
                <a:prstGeom prst="ellipse">
                  <a:avLst/>
                </a:prstGeom>
                <a:solidFill>
                  <a:srgbClr val="FF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AA06055-E272-7C4D-9206-52105443AC1B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F6FEE1F-60BD-3A4C-BAD6-ABFAB4E386C0}"/>
                  </a:ext>
                </a:extLst>
              </p:cNvPr>
              <p:cNvGrpSpPr/>
              <p:nvPr/>
            </p:nvGrpSpPr>
            <p:grpSpPr>
              <a:xfrm rot="7010592">
                <a:off x="3468084" y="3734032"/>
                <a:ext cx="374075" cy="471608"/>
                <a:chOff x="7426032" y="2036064"/>
                <a:chExt cx="374075" cy="471608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918E28D-C891-9746-9E79-CA05DCAC3FCC}"/>
                    </a:ext>
                  </a:extLst>
                </p:cNvPr>
                <p:cNvSpPr/>
                <p:nvPr/>
              </p:nvSpPr>
              <p:spPr>
                <a:xfrm>
                  <a:off x="7426032" y="2133598"/>
                  <a:ext cx="374075" cy="374074"/>
                </a:xfrm>
                <a:prstGeom prst="ellipse">
                  <a:avLst/>
                </a:prstGeom>
                <a:solidFill>
                  <a:srgbClr val="7030A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B7A321C-DFAC-3244-AD2B-E94E26848CB3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196EA3A-13E7-774D-9690-97A902895759}"/>
                </a:ext>
              </a:extLst>
            </p:cNvPr>
            <p:cNvSpPr txBox="1"/>
            <p:nvPr/>
          </p:nvSpPr>
          <p:spPr>
            <a:xfrm>
              <a:off x="583634" y="3533616"/>
              <a:ext cx="1405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Parameters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41395-6724-0242-BE6F-AE0F5A6B6829}"/>
              </a:ext>
            </a:extLst>
          </p:cNvPr>
          <p:cNvGrpSpPr/>
          <p:nvPr/>
        </p:nvGrpSpPr>
        <p:grpSpPr>
          <a:xfrm>
            <a:off x="451927" y="4658656"/>
            <a:ext cx="2102842" cy="1853765"/>
            <a:chOff x="451927" y="4658656"/>
            <a:chExt cx="2102842" cy="185376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5713095-C9C9-3945-A802-06CA5CC69DBB}"/>
                </a:ext>
              </a:extLst>
            </p:cNvPr>
            <p:cNvSpPr txBox="1"/>
            <p:nvPr/>
          </p:nvSpPr>
          <p:spPr>
            <a:xfrm>
              <a:off x="451927" y="4658656"/>
              <a:ext cx="2102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Social Values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E41CFF2-49D0-1D40-9ABF-B1AADECA88F0}"/>
                </a:ext>
              </a:extLst>
            </p:cNvPr>
            <p:cNvSpPr/>
            <p:nvPr/>
          </p:nvSpPr>
          <p:spPr>
            <a:xfrm>
              <a:off x="451928" y="5045408"/>
              <a:ext cx="2102841" cy="14670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7FA3F40-AAAF-6B44-9598-42677B725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680" y="5172099"/>
              <a:ext cx="1709338" cy="121362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C47965-5A68-FD44-968E-112EFEFF857E}"/>
              </a:ext>
            </a:extLst>
          </p:cNvPr>
          <p:cNvGrpSpPr/>
          <p:nvPr/>
        </p:nvGrpSpPr>
        <p:grpSpPr>
          <a:xfrm>
            <a:off x="451928" y="628976"/>
            <a:ext cx="2053565" cy="1877630"/>
            <a:chOff x="451928" y="628976"/>
            <a:chExt cx="2053565" cy="1877630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F9BF585-21F6-574E-BAE1-EC3B294A7CF0}"/>
                </a:ext>
              </a:extLst>
            </p:cNvPr>
            <p:cNvSpPr txBox="1"/>
            <p:nvPr/>
          </p:nvSpPr>
          <p:spPr>
            <a:xfrm>
              <a:off x="451929" y="628976"/>
              <a:ext cx="20535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Data Efficiency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2823315-A67F-E84A-BB19-4254EBA3029B}"/>
                </a:ext>
              </a:extLst>
            </p:cNvPr>
            <p:cNvSpPr/>
            <p:nvPr/>
          </p:nvSpPr>
          <p:spPr>
            <a:xfrm>
              <a:off x="451928" y="1072029"/>
              <a:ext cx="2053565" cy="14345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1BD4A98-FC52-364B-961F-3A306B38DA1B}"/>
                </a:ext>
              </a:extLst>
            </p:cNvPr>
            <p:cNvSpPr/>
            <p:nvPr/>
          </p:nvSpPr>
          <p:spPr>
            <a:xfrm>
              <a:off x="480364" y="1245744"/>
              <a:ext cx="139354" cy="1395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AB1CB42E-880E-C949-A1CE-E48FEC9615E4}"/>
                </a:ext>
              </a:extLst>
            </p:cNvPr>
            <p:cNvSpPr/>
            <p:nvPr/>
          </p:nvSpPr>
          <p:spPr>
            <a:xfrm>
              <a:off x="2001868" y="1865251"/>
              <a:ext cx="139370" cy="13955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5D87584-6A98-DD42-85E6-A449F22A6965}"/>
                </a:ext>
              </a:extLst>
            </p:cNvPr>
            <p:cNvSpPr txBox="1"/>
            <p:nvPr/>
          </p:nvSpPr>
          <p:spPr>
            <a:xfrm>
              <a:off x="550041" y="1445321"/>
              <a:ext cx="202684" cy="28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9FEF6213-29F4-4144-ABA5-8EEDDB77BE4E}"/>
                </a:ext>
              </a:extLst>
            </p:cNvPr>
            <p:cNvSpPr/>
            <p:nvPr/>
          </p:nvSpPr>
          <p:spPr>
            <a:xfrm>
              <a:off x="1737446" y="2048131"/>
              <a:ext cx="139370" cy="13955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C4D53982-9602-5243-BE5B-997F2BECF86B}"/>
                </a:ext>
              </a:extLst>
            </p:cNvPr>
            <p:cNvSpPr/>
            <p:nvPr/>
          </p:nvSpPr>
          <p:spPr>
            <a:xfrm>
              <a:off x="2090710" y="2152493"/>
              <a:ext cx="139370" cy="13955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D1CE7B6-D5A8-1743-B856-E60FB931AC5D}"/>
                </a:ext>
              </a:extLst>
            </p:cNvPr>
            <p:cNvSpPr/>
            <p:nvPr/>
          </p:nvSpPr>
          <p:spPr>
            <a:xfrm>
              <a:off x="803756" y="1138171"/>
              <a:ext cx="139354" cy="1395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AE99E3E-86B8-BE4C-973B-BFECC2933A68}"/>
                </a:ext>
              </a:extLst>
            </p:cNvPr>
            <p:cNvSpPr/>
            <p:nvPr/>
          </p:nvSpPr>
          <p:spPr>
            <a:xfrm>
              <a:off x="805462" y="1401604"/>
              <a:ext cx="139354" cy="1395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EB5EF8-6111-B345-86A5-DAE6E2499012}"/>
                </a:ext>
              </a:extLst>
            </p:cNvPr>
            <p:cNvSpPr txBox="1"/>
            <p:nvPr/>
          </p:nvSpPr>
          <p:spPr>
            <a:xfrm>
              <a:off x="1035615" y="1401604"/>
              <a:ext cx="202684" cy="28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E9997E3-60C1-DC4F-AAD9-D82B44569D7A}"/>
                </a:ext>
              </a:extLst>
            </p:cNvPr>
            <p:cNvSpPr txBox="1"/>
            <p:nvPr/>
          </p:nvSpPr>
          <p:spPr>
            <a:xfrm>
              <a:off x="711091" y="1575847"/>
              <a:ext cx="202684" cy="28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974B52-0F05-864E-803A-BF164E60E792}"/>
                </a:ext>
              </a:extLst>
            </p:cNvPr>
            <p:cNvSpPr txBox="1"/>
            <p:nvPr/>
          </p:nvSpPr>
          <p:spPr>
            <a:xfrm>
              <a:off x="943110" y="1102620"/>
              <a:ext cx="202684" cy="28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1C655B1-3A43-D445-A055-FB25308BC1B1}"/>
                </a:ext>
              </a:extLst>
            </p:cNvPr>
            <p:cNvSpPr txBox="1"/>
            <p:nvPr/>
          </p:nvSpPr>
          <p:spPr>
            <a:xfrm>
              <a:off x="1487981" y="1970586"/>
              <a:ext cx="202684" cy="28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780D85-832C-6A43-B72E-A7B92FC682E8}"/>
                </a:ext>
              </a:extLst>
            </p:cNvPr>
            <p:cNvSpPr txBox="1"/>
            <p:nvPr/>
          </p:nvSpPr>
          <p:spPr>
            <a:xfrm>
              <a:off x="1687653" y="1716939"/>
              <a:ext cx="202684" cy="28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A3CBAC0-E1C6-5144-B5A8-59513CEE4ECB}"/>
                </a:ext>
              </a:extLst>
            </p:cNvPr>
            <p:cNvSpPr txBox="1"/>
            <p:nvPr/>
          </p:nvSpPr>
          <p:spPr>
            <a:xfrm>
              <a:off x="2133557" y="1776719"/>
              <a:ext cx="202684" cy="28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9B5B369-1548-C043-9EF6-D9E0D44DDAF5}"/>
                </a:ext>
              </a:extLst>
            </p:cNvPr>
            <p:cNvSpPr txBox="1"/>
            <p:nvPr/>
          </p:nvSpPr>
          <p:spPr>
            <a:xfrm>
              <a:off x="2217851" y="1992453"/>
              <a:ext cx="202684" cy="28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8F142F-D9BF-6D41-A597-A38596202D34}"/>
                </a:ext>
              </a:extLst>
            </p:cNvPr>
            <p:cNvSpPr txBox="1"/>
            <p:nvPr/>
          </p:nvSpPr>
          <p:spPr>
            <a:xfrm>
              <a:off x="1849582" y="2121766"/>
              <a:ext cx="202684" cy="28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604FE7D-B7B4-A345-B90D-248B7D35911A}"/>
                </a:ext>
              </a:extLst>
            </p:cNvPr>
            <p:cNvSpPr txBox="1"/>
            <p:nvPr/>
          </p:nvSpPr>
          <p:spPr>
            <a:xfrm>
              <a:off x="2135422" y="1116764"/>
              <a:ext cx="202684" cy="28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A597586-19B8-0549-AC6D-D9546460EF2A}"/>
                </a:ext>
              </a:extLst>
            </p:cNvPr>
            <p:cNvSpPr txBox="1"/>
            <p:nvPr/>
          </p:nvSpPr>
          <p:spPr>
            <a:xfrm>
              <a:off x="1793231" y="1031422"/>
              <a:ext cx="202684" cy="28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/>
                <a:t>?</a:t>
              </a:r>
            </a:p>
          </p:txBody>
        </p:sp>
        <p:sp>
          <p:nvSpPr>
            <p:cNvPr id="117" name="Triangle 116">
              <a:extLst>
                <a:ext uri="{FF2B5EF4-FFF2-40B4-BE49-F238E27FC236}">
                  <a16:creationId xmlns:a16="http://schemas.microsoft.com/office/drawing/2014/main" id="{06CAC836-29A6-B743-B772-5B4DAD19EDB6}"/>
                </a:ext>
              </a:extLst>
            </p:cNvPr>
            <p:cNvSpPr/>
            <p:nvPr/>
          </p:nvSpPr>
          <p:spPr>
            <a:xfrm>
              <a:off x="1998113" y="1328222"/>
              <a:ext cx="124615" cy="107573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4D403B2-B429-7345-A4AB-15639E40CFB2}"/>
              </a:ext>
            </a:extLst>
          </p:cNvPr>
          <p:cNvSpPr txBox="1"/>
          <p:nvPr/>
        </p:nvSpPr>
        <p:spPr>
          <a:xfrm>
            <a:off x="2622265" y="1147459"/>
            <a:ext cx="9218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There is disparity in the cost and availability of different types of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Need to make the best use of cheap and abundant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We focus on using unlabeled data in multi-class classification.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58145F-1D64-2B47-A155-74EF18DCB43D}"/>
              </a:ext>
            </a:extLst>
          </p:cNvPr>
          <p:cNvSpPr txBox="1"/>
          <p:nvPr/>
        </p:nvSpPr>
        <p:spPr>
          <a:xfrm>
            <a:off x="2622265" y="2774227"/>
            <a:ext cx="8736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Many learners learn to make predictions (e.g., medical diagnosis).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Important settings where learner’s output is not a prediction rule.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We’ll look at algorithm configuration / parameter tuning.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C877213-C4A7-E440-849E-C650DA5915DE}"/>
              </a:ext>
            </a:extLst>
          </p:cNvPr>
          <p:cNvSpPr txBox="1"/>
          <p:nvPr/>
        </p:nvSpPr>
        <p:spPr>
          <a:xfrm>
            <a:off x="2622265" y="4929598"/>
            <a:ext cx="9609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Learning systems now regularly interact with us.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Learning from personal data, making predictions about our behavior.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We want these systems to uphold our social values (e.g. privacy, fairness)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E6FFC0F-BDE0-EE43-BD74-12BF1D8142C0}"/>
              </a:ext>
            </a:extLst>
          </p:cNvPr>
          <p:cNvSpPr txBox="1"/>
          <p:nvPr/>
        </p:nvSpPr>
        <p:spPr>
          <a:xfrm>
            <a:off x="2902117" y="2278701"/>
            <a:ext cx="386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Balcan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Dick, Mansour; AAAI 2017]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DB776B1-E727-CE4C-B9C7-D5FB6E5D18DB}"/>
              </a:ext>
            </a:extLst>
          </p:cNvPr>
          <p:cNvSpPr txBox="1"/>
          <p:nvPr/>
        </p:nvSpPr>
        <p:spPr>
          <a:xfrm>
            <a:off x="2902117" y="3855407"/>
            <a:ext cx="38859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6"/>
                </a:solidFill>
              </a:rPr>
              <a:t>[</a:t>
            </a:r>
            <a:r>
              <a:rPr lang="en-US" sz="2000" dirty="0" err="1">
                <a:solidFill>
                  <a:schemeClr val="accent6"/>
                </a:solidFill>
              </a:rPr>
              <a:t>Balcan</a:t>
            </a:r>
            <a:r>
              <a:rPr lang="en-US" sz="2000" dirty="0">
                <a:solidFill>
                  <a:schemeClr val="accent6"/>
                </a:solidFill>
              </a:rPr>
              <a:t>, Dick, </a:t>
            </a:r>
            <a:r>
              <a:rPr lang="en-US" sz="2000" dirty="0" err="1">
                <a:solidFill>
                  <a:schemeClr val="accent6"/>
                </a:solidFill>
              </a:rPr>
              <a:t>Vitercik</a:t>
            </a:r>
            <a:r>
              <a:rPr lang="en-US" sz="2000" dirty="0">
                <a:solidFill>
                  <a:schemeClr val="accent6"/>
                </a:solidFill>
              </a:rPr>
              <a:t>; FOCS 2018]</a:t>
            </a:r>
          </a:p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Balcan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Dick,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Vitercik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ICML 2018]</a:t>
            </a:r>
          </a:p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Balcan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Dick, White;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2018]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174748B-F876-394C-AB4B-3D2EAD598491}"/>
              </a:ext>
            </a:extLst>
          </p:cNvPr>
          <p:cNvSpPr txBox="1"/>
          <p:nvPr/>
        </p:nvSpPr>
        <p:spPr>
          <a:xfrm>
            <a:off x="2902117" y="6073914"/>
            <a:ext cx="4859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Balcan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Dick, Liang,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Zhang; ICML 2017]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[</a:t>
            </a:r>
            <a:r>
              <a:rPr lang="en-US" sz="2000" dirty="0" err="1">
                <a:solidFill>
                  <a:schemeClr val="accent6"/>
                </a:solidFill>
              </a:rPr>
              <a:t>Balcan</a:t>
            </a:r>
            <a:r>
              <a:rPr lang="en-US" sz="2000" dirty="0">
                <a:solidFill>
                  <a:schemeClr val="accent6"/>
                </a:solidFill>
              </a:rPr>
              <a:t>, Dick, </a:t>
            </a:r>
            <a:r>
              <a:rPr lang="en-US" sz="2000" dirty="0" err="1">
                <a:solidFill>
                  <a:schemeClr val="accent6"/>
                </a:solidFill>
              </a:rPr>
              <a:t>Procaccia</a:t>
            </a:r>
            <a:r>
              <a:rPr lang="en-US" sz="2000" dirty="0">
                <a:solidFill>
                  <a:schemeClr val="accent6"/>
                </a:solidFill>
              </a:rPr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Noothigattu</a:t>
            </a:r>
            <a:r>
              <a:rPr lang="en-US" sz="2000" dirty="0">
                <a:solidFill>
                  <a:schemeClr val="accent6"/>
                </a:solidFill>
              </a:rPr>
              <a:t>; 2019]</a:t>
            </a:r>
          </a:p>
        </p:txBody>
      </p:sp>
    </p:spTree>
    <p:extLst>
      <p:ext uri="{BB962C8B-B14F-4D97-AF65-F5344CB8AC3E}">
        <p14:creationId xmlns:p14="http://schemas.microsoft.com/office/powerpoint/2010/main" val="229747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  <p:bldP spid="119" grpId="0" build="p"/>
      <p:bldP spid="120" grpId="0" build="p"/>
      <p:bldP spid="121" grpId="0"/>
      <p:bldP spid="122" grpId="0"/>
      <p:bldP spid="1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32FB-261D-464B-8050-2E7A7726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001" y="-32918"/>
            <a:ext cx="12192000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Work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CA8825-221F-9449-8F30-A7F9EBC7AD19}"/>
              </a:ext>
            </a:extLst>
          </p:cNvPr>
          <p:cNvGrpSpPr/>
          <p:nvPr/>
        </p:nvGrpSpPr>
        <p:grpSpPr>
          <a:xfrm>
            <a:off x="246485" y="159021"/>
            <a:ext cx="8848994" cy="1717631"/>
            <a:chOff x="246485" y="159021"/>
            <a:chExt cx="8848994" cy="17176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A16EEB-3B34-B348-81AE-331FD1666CA6}"/>
                </a:ext>
              </a:extLst>
            </p:cNvPr>
            <p:cNvSpPr txBox="1"/>
            <p:nvPr/>
          </p:nvSpPr>
          <p:spPr>
            <a:xfrm>
              <a:off x="246485" y="686820"/>
              <a:ext cx="49562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400" dirty="0"/>
                <a:t>Label-efficient multi-class learning.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F04550-6367-9242-9C1A-CC13F97D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3519" y="159021"/>
              <a:ext cx="1768903" cy="17176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208085-E3EB-D648-B06B-7264783EF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5966" y="228395"/>
              <a:ext cx="1889513" cy="162799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ECCACD-1D7A-C141-A613-8C5657D72A26}"/>
                </a:ext>
              </a:extLst>
            </p:cNvPr>
            <p:cNvSpPr txBox="1"/>
            <p:nvPr/>
          </p:nvSpPr>
          <p:spPr>
            <a:xfrm>
              <a:off x="780688" y="1021230"/>
              <a:ext cx="3867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[</a:t>
              </a:r>
              <a:r>
                <a:rPr lang="en-US" sz="2000" dirty="0" err="1"/>
                <a:t>Balcan</a:t>
              </a:r>
              <a:r>
                <a:rPr lang="en-US" sz="2000" dirty="0"/>
                <a:t>, Dick, Mansour; AAAI 2017]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1DF1394-D4B9-FF4D-80A1-5C338458B33C}"/>
              </a:ext>
            </a:extLst>
          </p:cNvPr>
          <p:cNvGrpSpPr/>
          <p:nvPr/>
        </p:nvGrpSpPr>
        <p:grpSpPr>
          <a:xfrm>
            <a:off x="257174" y="3035935"/>
            <a:ext cx="9993723" cy="2168186"/>
            <a:chOff x="257174" y="2927462"/>
            <a:chExt cx="9993723" cy="2168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3E83E86-8429-8A40-9CE4-9392A8EB3BEB}"/>
                    </a:ext>
                  </a:extLst>
                </p:cNvPr>
                <p:cNvSpPr txBox="1"/>
                <p:nvPr/>
              </p:nvSpPr>
              <p:spPr>
                <a:xfrm>
                  <a:off x="257174" y="3399501"/>
                  <a:ext cx="732341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 algn="l">
                    <a:buFont typeface="Arial" panose="020B0604020202020204" pitchFamily="34" charset="0"/>
                    <a:buChar char="•"/>
                  </a:pPr>
                  <a:r>
                    <a:rPr lang="en-US" sz="2400" dirty="0"/>
                    <a:t>Differentially private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2400" dirty="0"/>
                    <a:t>-means 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2400" dirty="0"/>
                    <a:t>-median clustering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3E83E86-8429-8A40-9CE4-9392A8EB3B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174" y="3399501"/>
                  <a:ext cx="732341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038" t="-8108" r="-692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5F71BF-8918-5048-8DC7-B007E6ABE14F}"/>
                </a:ext>
              </a:extLst>
            </p:cNvPr>
            <p:cNvSpPr txBox="1"/>
            <p:nvPr/>
          </p:nvSpPr>
          <p:spPr>
            <a:xfrm>
              <a:off x="780688" y="3815091"/>
              <a:ext cx="5140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dirty="0"/>
                <a:t>[</a:t>
              </a:r>
              <a:r>
                <a:rPr lang="en-US" sz="2000" dirty="0" err="1"/>
                <a:t>Balcan</a:t>
              </a:r>
              <a:r>
                <a:rPr lang="en-US" sz="2000" dirty="0"/>
                <a:t>, Dick, Liang, </a:t>
              </a:r>
              <a:r>
                <a:rPr lang="en-US" sz="2000" dirty="0" err="1"/>
                <a:t>Mou</a:t>
              </a:r>
              <a:r>
                <a:rPr lang="en-US" sz="2000" dirty="0"/>
                <a:t>, Zhang; ICML 2017]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ED2AF1-A63E-0F49-BB2C-A387CC292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6086"/>
            <a:stretch/>
          </p:blipFill>
          <p:spPr>
            <a:xfrm>
              <a:off x="7987398" y="2927462"/>
              <a:ext cx="2263499" cy="2168186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43FE00-EDA7-1F44-84C1-4F9DC3E5B680}"/>
              </a:ext>
            </a:extLst>
          </p:cNvPr>
          <p:cNvGrpSpPr/>
          <p:nvPr/>
        </p:nvGrpSpPr>
        <p:grpSpPr>
          <a:xfrm>
            <a:off x="257174" y="4916107"/>
            <a:ext cx="7676858" cy="1841326"/>
            <a:chOff x="257174" y="4848372"/>
            <a:chExt cx="7676858" cy="18413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7C48A4-60A9-CC44-B45D-36E55CDF7E18}"/>
                </a:ext>
              </a:extLst>
            </p:cNvPr>
            <p:cNvSpPr txBox="1"/>
            <p:nvPr/>
          </p:nvSpPr>
          <p:spPr>
            <a:xfrm>
              <a:off x="257174" y="5003984"/>
              <a:ext cx="5921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400" dirty="0"/>
                <a:t>Differentially private covariance estimation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39B3FB-51CE-874D-8CA4-66BAE39E393C}"/>
                </a:ext>
              </a:extLst>
            </p:cNvPr>
            <p:cNvSpPr txBox="1"/>
            <p:nvPr/>
          </p:nvSpPr>
          <p:spPr>
            <a:xfrm>
              <a:off x="780688" y="5373859"/>
              <a:ext cx="5209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[Amin, Dick, </a:t>
              </a:r>
              <a:r>
                <a:rPr lang="en-US" sz="2000" dirty="0" err="1"/>
                <a:t>Kulesza</a:t>
              </a:r>
              <a:r>
                <a:rPr lang="en-US" sz="2000" dirty="0"/>
                <a:t>, Medina, </a:t>
              </a:r>
              <a:r>
                <a:rPr lang="en-US" sz="2000" dirty="0" err="1"/>
                <a:t>Vassilvitskii</a:t>
              </a:r>
              <a:r>
                <a:rPr lang="en-US" sz="2000" dirty="0"/>
                <a:t>; 2018]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01538F1-9A63-F54B-B803-48951342EEA8}"/>
                </a:ext>
              </a:extLst>
            </p:cNvPr>
            <p:cNvGrpSpPr/>
            <p:nvPr/>
          </p:nvGrpSpPr>
          <p:grpSpPr>
            <a:xfrm>
              <a:off x="6092704" y="4848372"/>
              <a:ext cx="1841328" cy="1841326"/>
              <a:chOff x="16990266" y="16350584"/>
              <a:chExt cx="2035509" cy="2035507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E21C6F6-A696-9D45-B558-6E351A976BBF}"/>
                  </a:ext>
                </a:extLst>
              </p:cNvPr>
              <p:cNvSpPr/>
              <p:nvPr/>
            </p:nvSpPr>
            <p:spPr>
              <a:xfrm>
                <a:off x="16990266" y="16350584"/>
                <a:ext cx="2035507" cy="203550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6FCFCE-7837-2F40-8F85-B38B5D8BCD47}"/>
                  </a:ext>
                </a:extLst>
              </p:cNvPr>
              <p:cNvSpPr/>
              <p:nvPr/>
            </p:nvSpPr>
            <p:spPr>
              <a:xfrm>
                <a:off x="16990266" y="17130748"/>
                <a:ext cx="2035509" cy="47517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EE594F8-0CC1-574F-95FF-5C5559773EBF}"/>
                  </a:ext>
                </a:extLst>
              </p:cNvPr>
              <p:cNvSpPr/>
              <p:nvPr/>
            </p:nvSpPr>
            <p:spPr>
              <a:xfrm>
                <a:off x="17799535" y="16434404"/>
                <a:ext cx="729586" cy="66521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C7029A5-A82E-A949-9ED8-EE1D717A01D6}"/>
                      </a:ext>
                    </a:extLst>
                  </p:cNvPr>
                  <p:cNvSpPr txBox="1"/>
                  <p:nvPr/>
                </p:nvSpPr>
                <p:spPr>
                  <a:xfrm>
                    <a:off x="17948311" y="16371583"/>
                    <a:ext cx="524666" cy="4763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1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C7029A5-A82E-A949-9ED8-EE1D717A01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48311" y="16371583"/>
                    <a:ext cx="524666" cy="4763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18D2865-1F8C-8F4C-AEF4-72BDB52EE461}"/>
                  </a:ext>
                </a:extLst>
              </p:cNvPr>
              <p:cNvSpPr/>
              <p:nvPr/>
            </p:nvSpPr>
            <p:spPr>
              <a:xfrm>
                <a:off x="18131473" y="16730062"/>
                <a:ext cx="79303" cy="7930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B36B75-AA20-B145-B911-ACFEC0B7AEFC}"/>
              </a:ext>
            </a:extLst>
          </p:cNvPr>
          <p:cNvGrpSpPr/>
          <p:nvPr/>
        </p:nvGrpSpPr>
        <p:grpSpPr>
          <a:xfrm>
            <a:off x="257174" y="1083186"/>
            <a:ext cx="11356171" cy="2069024"/>
            <a:chOff x="257174" y="806588"/>
            <a:chExt cx="11356171" cy="20690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5A6AC1-54A5-5F45-92EE-72236718D541}"/>
                </a:ext>
              </a:extLst>
            </p:cNvPr>
            <p:cNvSpPr txBox="1"/>
            <p:nvPr/>
          </p:nvSpPr>
          <p:spPr>
            <a:xfrm>
              <a:off x="257174" y="1841100"/>
              <a:ext cx="9219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400" dirty="0"/>
                <a:t>Partitioning schemes for communication-efficient distributed learning.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979070-AADA-4847-85BF-DEDAB7F38643}"/>
                </a:ext>
              </a:extLst>
            </p:cNvPr>
            <p:cNvSpPr txBox="1"/>
            <p:nvPr/>
          </p:nvSpPr>
          <p:spPr>
            <a:xfrm>
              <a:off x="780688" y="2210608"/>
              <a:ext cx="5664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[Dick, Li, </a:t>
              </a:r>
              <a:r>
                <a:rPr lang="en-US" sz="2000" dirty="0" err="1"/>
                <a:t>Pillutla</a:t>
              </a:r>
              <a:r>
                <a:rPr lang="en-US" sz="2000" dirty="0"/>
                <a:t>, White, </a:t>
              </a:r>
              <a:r>
                <a:rPr lang="en-US" sz="2000" dirty="0" err="1"/>
                <a:t>Balcan</a:t>
              </a:r>
              <a:r>
                <a:rPr lang="en-US" sz="2000" dirty="0"/>
                <a:t>, </a:t>
              </a:r>
              <a:r>
                <a:rPr lang="en-US" sz="2000" dirty="0" err="1"/>
                <a:t>Smola</a:t>
              </a:r>
              <a:r>
                <a:rPr lang="en-US" sz="2000" dirty="0"/>
                <a:t>; </a:t>
              </a:r>
              <a:r>
                <a:rPr lang="en-US" sz="2000" dirty="0" err="1"/>
                <a:t>AIStats</a:t>
              </a:r>
              <a:r>
                <a:rPr lang="en-US" sz="2000" dirty="0"/>
                <a:t> 2017]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B9909B-D5CB-3B47-BC69-212A1817321D}"/>
                </a:ext>
              </a:extLst>
            </p:cNvPr>
            <p:cNvGrpSpPr/>
            <p:nvPr/>
          </p:nvGrpSpPr>
          <p:grpSpPr>
            <a:xfrm>
              <a:off x="10220655" y="806588"/>
              <a:ext cx="1392690" cy="2069024"/>
              <a:chOff x="1195951" y="2772614"/>
              <a:chExt cx="1855307" cy="27563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3DB640B-9DF1-164E-8135-B1F851890A33}"/>
                      </a:ext>
                    </a:extLst>
                  </p:cNvPr>
                  <p:cNvSpPr/>
                  <p:nvPr/>
                </p:nvSpPr>
                <p:spPr>
                  <a:xfrm>
                    <a:off x="1195953" y="3148667"/>
                    <a:ext cx="1855305" cy="678275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oMath>
                    </a14:m>
                    <a:r>
                      <a:rPr lang="en-US" baseline="30000" dirty="0" err="1">
                        <a:solidFill>
                          <a:schemeClr val="tx1"/>
                        </a:solidFill>
                      </a:rPr>
                      <a:t>st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 Partition</a:t>
                    </a:r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5953" y="3148667"/>
                    <a:ext cx="1855305" cy="67827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61248EE-C8E0-5D4E-B839-7C9BF94AFB89}"/>
                  </a:ext>
                </a:extLst>
              </p:cNvPr>
              <p:cNvSpPr/>
              <p:nvPr/>
            </p:nvSpPr>
            <p:spPr>
              <a:xfrm>
                <a:off x="1195952" y="3826942"/>
                <a:ext cx="1855305" cy="67827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dirty="0">
                    <a:solidFill>
                      <a:schemeClr val="tx1"/>
                    </a:solidFill>
                  </a:rPr>
                  <a:t> Partition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EC30B67-852D-3442-9BA4-458A5ACD92BA}"/>
                  </a:ext>
                </a:extLst>
              </p:cNvPr>
              <p:cNvSpPr/>
              <p:nvPr/>
            </p:nvSpPr>
            <p:spPr>
              <a:xfrm>
                <a:off x="1195951" y="4501734"/>
                <a:ext cx="1855305" cy="34910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4A9F163-C502-684C-95AD-279AB5F2C64C}"/>
                      </a:ext>
                    </a:extLst>
                  </p:cNvPr>
                  <p:cNvSpPr/>
                  <p:nvPr/>
                </p:nvSpPr>
                <p:spPr>
                  <a:xfrm>
                    <a:off x="1195951" y="4850641"/>
                    <a:ext cx="1855305" cy="678275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𝑡h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chemeClr val="tx1"/>
                        </a:solidFill>
                      </a:rPr>
                      <a:t> Partition</a:t>
                    </a:r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5951" y="4850641"/>
                    <a:ext cx="1855305" cy="67827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38BA7E-64AC-D74F-895C-628712C1C91F}"/>
                  </a:ext>
                </a:extLst>
              </p:cNvPr>
              <p:cNvSpPr txBox="1"/>
              <p:nvPr/>
            </p:nvSpPr>
            <p:spPr>
              <a:xfrm rot="5400000">
                <a:off x="1967528" y="4473055"/>
                <a:ext cx="312149" cy="406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dirty="0"/>
                  <a:t>…</a:t>
                </a:r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0DC83F-77BE-9A4A-B0A7-52B711CBB8CA}"/>
                  </a:ext>
                </a:extLst>
              </p:cNvPr>
              <p:cNvSpPr txBox="1"/>
              <p:nvPr/>
            </p:nvSpPr>
            <p:spPr>
              <a:xfrm>
                <a:off x="1813260" y="2772614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Data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8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E0D7-1740-9C4C-BE86-8A4FF5390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58133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4B1B-9B54-BD4A-8BDC-3A337100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Differentially Private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BD278-0D36-7F48-8391-C1CD807D681C}"/>
                  </a:ext>
                </a:extLst>
              </p:cNvPr>
              <p:cNvSpPr txBox="1"/>
              <p:nvPr/>
            </p:nvSpPr>
            <p:spPr>
              <a:xfrm>
                <a:off x="217715" y="597874"/>
                <a:ext cx="11440889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1" dirty="0"/>
                  <a:t>Goal:</a:t>
                </a:r>
                <a:r>
                  <a:rPr lang="en-US" sz="2400" dirty="0"/>
                  <a:t> Given a collection of PWL functions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BD278-0D36-7F48-8391-C1CD807D6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15" y="597874"/>
                <a:ext cx="11440889" cy="613886"/>
              </a:xfrm>
              <a:prstGeom prst="rect">
                <a:avLst/>
              </a:prstGeom>
              <a:blipFill>
                <a:blip r:embed="rId3"/>
                <a:stretch>
                  <a:fillRect l="-776" t="-81633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A65ECB-42C9-D547-82D6-A605D77A14DC}"/>
              </a:ext>
            </a:extLst>
          </p:cNvPr>
          <p:cNvSpPr txBox="1"/>
          <p:nvPr/>
        </p:nvSpPr>
        <p:spPr>
          <a:xfrm>
            <a:off x="217715" y="1198227"/>
            <a:ext cx="2702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Differential Privacy: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D02B5D-BD4D-444D-86F5-E6003D5AD35B}"/>
                  </a:ext>
                </a:extLst>
              </p:cNvPr>
              <p:cNvSpPr txBox="1"/>
              <p:nvPr/>
            </p:nvSpPr>
            <p:spPr>
              <a:xfrm>
                <a:off x="668264" y="1572423"/>
                <a:ext cx="1085547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Suppose each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encodes information about one individual.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we approximately optimize the mean while preserving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-DP for each function?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(i.e., sets of functions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are neighboring if they differ on one function).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D02B5D-BD4D-444D-86F5-E6003D5AD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64" y="1572423"/>
                <a:ext cx="10855472" cy="1200329"/>
              </a:xfrm>
              <a:prstGeom prst="rect">
                <a:avLst/>
              </a:prstGeom>
              <a:blipFill>
                <a:blip r:embed="rId4"/>
                <a:stretch>
                  <a:fillRect l="-702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FD5693-8A79-FA43-91C2-734D16C360D6}"/>
                  </a:ext>
                </a:extLst>
              </p:cNvPr>
              <p:cNvSpPr txBox="1"/>
              <p:nvPr/>
            </p:nvSpPr>
            <p:spPr>
              <a:xfrm>
                <a:off x="245418" y="2971189"/>
                <a:ext cx="11416878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b="1" dirty="0"/>
                  <a:t>Constraint: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-DP if for all neighboring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and any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400" dirty="0"/>
                  <a:t>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𝒜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𝒮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FD5693-8A79-FA43-91C2-734D16C3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8" y="2971189"/>
                <a:ext cx="11416878" cy="830997"/>
              </a:xfrm>
              <a:prstGeom prst="rect">
                <a:avLst/>
              </a:prstGeom>
              <a:blipFill>
                <a:blip r:embed="rId5"/>
                <a:stretch>
                  <a:fillRect l="-666" t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16DAA5C-6797-3A45-8929-0BCBCFFC4B62}"/>
              </a:ext>
            </a:extLst>
          </p:cNvPr>
          <p:cNvSpPr txBox="1"/>
          <p:nvPr/>
        </p:nvSpPr>
        <p:spPr>
          <a:xfrm>
            <a:off x="217715" y="3953208"/>
            <a:ext cx="512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Example:</a:t>
            </a:r>
            <a:r>
              <a:rPr lang="en-US" sz="2400" dirty="0"/>
              <a:t> Voting on thermostat settings</a:t>
            </a:r>
            <a:endParaRPr lang="en-US" sz="2400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41594D-1DF3-164F-B7BD-43BD726ADEB8}"/>
              </a:ext>
            </a:extLst>
          </p:cNvPr>
          <p:cNvGrpSpPr/>
          <p:nvPr/>
        </p:nvGrpSpPr>
        <p:grpSpPr>
          <a:xfrm>
            <a:off x="4217010" y="4905160"/>
            <a:ext cx="3233233" cy="1829744"/>
            <a:chOff x="668269" y="4952052"/>
            <a:chExt cx="3233233" cy="182974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12A52B0-4FBB-7941-A8F9-DF9DB68C9624}"/>
                </a:ext>
              </a:extLst>
            </p:cNvPr>
            <p:cNvCxnSpPr/>
            <p:nvPr/>
          </p:nvCxnSpPr>
          <p:spPr>
            <a:xfrm flipV="1">
              <a:off x="1034447" y="4952052"/>
              <a:ext cx="0" cy="14346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A318EF9-EBE4-3F4C-A78A-B205150E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235" y="6368244"/>
              <a:ext cx="2870267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AFAB15-18F4-974A-8B95-26669AC63ACF}"/>
                </a:ext>
              </a:extLst>
            </p:cNvPr>
            <p:cNvSpPr txBox="1"/>
            <p:nvPr/>
          </p:nvSpPr>
          <p:spPr>
            <a:xfrm>
              <a:off x="1861316" y="6412464"/>
              <a:ext cx="1371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temperature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EB3AF6-0F78-E248-A1ED-8BDAC6318E2F}"/>
                </a:ext>
              </a:extLst>
            </p:cNvPr>
            <p:cNvSpPr txBox="1"/>
            <p:nvPr/>
          </p:nvSpPr>
          <p:spPr>
            <a:xfrm rot="16200000">
              <a:off x="447920" y="5481929"/>
              <a:ext cx="81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desire 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04893D-A795-1A4D-BAB8-368F25B02D7C}"/>
                </a:ext>
              </a:extLst>
            </p:cNvPr>
            <p:cNvCxnSpPr/>
            <p:nvPr/>
          </p:nvCxnSpPr>
          <p:spPr>
            <a:xfrm>
              <a:off x="1258702" y="6071610"/>
              <a:ext cx="6078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E6B25E-6A93-E643-9341-42D4403C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8499" y="5476126"/>
              <a:ext cx="0" cy="5954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75AFABA-EC80-E644-B069-B21085320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510" y="5476126"/>
              <a:ext cx="0" cy="5954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51EB641-2704-1C4F-AD6A-4D197BBF5032}"/>
                </a:ext>
              </a:extLst>
            </p:cNvPr>
            <p:cNvCxnSpPr/>
            <p:nvPr/>
          </p:nvCxnSpPr>
          <p:spPr>
            <a:xfrm>
              <a:off x="2766000" y="6071610"/>
              <a:ext cx="6078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ECB652-5B8E-1A4C-99B3-9CF8FFFF969E}"/>
                </a:ext>
              </a:extLst>
            </p:cNvPr>
            <p:cNvCxnSpPr>
              <a:cxnSpLocks/>
            </p:cNvCxnSpPr>
            <p:nvPr/>
          </p:nvCxnSpPr>
          <p:spPr>
            <a:xfrm>
              <a:off x="1858499" y="5484271"/>
              <a:ext cx="9180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2D4428-EAD7-1644-BD6F-9C7728A8A730}"/>
              </a:ext>
            </a:extLst>
          </p:cNvPr>
          <p:cNvGrpSpPr/>
          <p:nvPr/>
        </p:nvGrpSpPr>
        <p:grpSpPr>
          <a:xfrm>
            <a:off x="675094" y="4905160"/>
            <a:ext cx="3233233" cy="1829744"/>
            <a:chOff x="668269" y="4952052"/>
            <a:chExt cx="3233233" cy="182974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B46E8BF-12BD-A546-A263-434AF626695A}"/>
                </a:ext>
              </a:extLst>
            </p:cNvPr>
            <p:cNvCxnSpPr/>
            <p:nvPr/>
          </p:nvCxnSpPr>
          <p:spPr>
            <a:xfrm flipV="1">
              <a:off x="1034447" y="4952052"/>
              <a:ext cx="0" cy="14346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E804F83-A1A1-9742-9EF7-7F9C88730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235" y="6368244"/>
              <a:ext cx="2870267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AF8E9E8-DBBD-554A-BAAA-6D21D94C0161}"/>
                </a:ext>
              </a:extLst>
            </p:cNvPr>
            <p:cNvSpPr txBox="1"/>
            <p:nvPr/>
          </p:nvSpPr>
          <p:spPr>
            <a:xfrm>
              <a:off x="1861316" y="6412464"/>
              <a:ext cx="1371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temperature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78EC0E3-5519-9C48-B67E-5C07207A62C5}"/>
                </a:ext>
              </a:extLst>
            </p:cNvPr>
            <p:cNvSpPr txBox="1"/>
            <p:nvPr/>
          </p:nvSpPr>
          <p:spPr>
            <a:xfrm rot="16200000">
              <a:off x="447920" y="5481929"/>
              <a:ext cx="81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desire 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788BEC0-EC46-4847-8796-0F780C3980DC}"/>
                </a:ext>
              </a:extLst>
            </p:cNvPr>
            <p:cNvCxnSpPr>
              <a:cxnSpLocks/>
            </p:cNvCxnSpPr>
            <p:nvPr/>
          </p:nvCxnSpPr>
          <p:spPr>
            <a:xfrm>
              <a:off x="1137142" y="6071610"/>
              <a:ext cx="2770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673DA07-A5E5-0B48-B968-33E2848B4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6112" y="5476126"/>
              <a:ext cx="0" cy="5954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8CA107-DC67-3644-9FCD-171EDB312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510" y="5476126"/>
              <a:ext cx="0" cy="5954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0819CA-D1A3-9841-9BB7-FAF8CC668DDE}"/>
                </a:ext>
              </a:extLst>
            </p:cNvPr>
            <p:cNvCxnSpPr/>
            <p:nvPr/>
          </p:nvCxnSpPr>
          <p:spPr>
            <a:xfrm>
              <a:off x="2766000" y="6071610"/>
              <a:ext cx="6078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F52F285-B519-4146-891A-0D2E3F45B623}"/>
                </a:ext>
              </a:extLst>
            </p:cNvPr>
            <p:cNvCxnSpPr>
              <a:cxnSpLocks/>
            </p:cNvCxnSpPr>
            <p:nvPr/>
          </p:nvCxnSpPr>
          <p:spPr>
            <a:xfrm>
              <a:off x="1414184" y="5484271"/>
              <a:ext cx="136232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F3B6B6-E41B-D448-8C6D-9127A84E6120}"/>
              </a:ext>
            </a:extLst>
          </p:cNvPr>
          <p:cNvGrpSpPr/>
          <p:nvPr/>
        </p:nvGrpSpPr>
        <p:grpSpPr>
          <a:xfrm>
            <a:off x="8429064" y="4905160"/>
            <a:ext cx="3233233" cy="1829744"/>
            <a:chOff x="668269" y="4952052"/>
            <a:chExt cx="3233233" cy="182974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3FDB1B4-CF55-F148-9C9A-9FDE5F227A3D}"/>
                </a:ext>
              </a:extLst>
            </p:cNvPr>
            <p:cNvCxnSpPr/>
            <p:nvPr/>
          </p:nvCxnSpPr>
          <p:spPr>
            <a:xfrm flipV="1">
              <a:off x="1034447" y="4952052"/>
              <a:ext cx="0" cy="14346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86DA285-26FA-A040-B984-892F2C36E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235" y="6368244"/>
              <a:ext cx="2870267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C1A2A5-5256-B84D-A687-CC455BD4BC32}"/>
                </a:ext>
              </a:extLst>
            </p:cNvPr>
            <p:cNvSpPr txBox="1"/>
            <p:nvPr/>
          </p:nvSpPr>
          <p:spPr>
            <a:xfrm>
              <a:off x="1861316" y="6412464"/>
              <a:ext cx="1371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temperature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F97FE9-8321-B14A-87BB-CD8505EC4040}"/>
                </a:ext>
              </a:extLst>
            </p:cNvPr>
            <p:cNvSpPr txBox="1"/>
            <p:nvPr/>
          </p:nvSpPr>
          <p:spPr>
            <a:xfrm rot="16200000">
              <a:off x="447920" y="5481929"/>
              <a:ext cx="81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desire 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E25EF1C-9E8B-044A-B776-EEB596E042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325" y="6071610"/>
              <a:ext cx="16347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28D4F7F-B68D-D94D-925A-0CAEA6242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010" y="5476126"/>
              <a:ext cx="0" cy="5954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E9515-488F-4445-88F3-B73E8ED2F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4003" y="5476126"/>
              <a:ext cx="0" cy="5954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37BB669-565F-D540-8463-78B2B916DB95}"/>
                </a:ext>
              </a:extLst>
            </p:cNvPr>
            <p:cNvCxnSpPr>
              <a:cxnSpLocks/>
            </p:cNvCxnSpPr>
            <p:nvPr/>
          </p:nvCxnSpPr>
          <p:spPr>
            <a:xfrm>
              <a:off x="3333493" y="6071610"/>
              <a:ext cx="2727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E69013F-8111-B64E-87D7-D96196BC21F2}"/>
                </a:ext>
              </a:extLst>
            </p:cNvPr>
            <p:cNvCxnSpPr>
              <a:cxnSpLocks/>
            </p:cNvCxnSpPr>
            <p:nvPr/>
          </p:nvCxnSpPr>
          <p:spPr>
            <a:xfrm>
              <a:off x="2827010" y="5484271"/>
              <a:ext cx="5064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FF0D6D4-EBF1-AD40-BF48-2070DC22C568}"/>
              </a:ext>
            </a:extLst>
          </p:cNvPr>
          <p:cNvSpPr txBox="1"/>
          <p:nvPr/>
        </p:nvSpPr>
        <p:spPr>
          <a:xfrm>
            <a:off x="7533182" y="549614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…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74762F-C374-B84F-8768-72429C6742F5}"/>
              </a:ext>
            </a:extLst>
          </p:cNvPr>
          <p:cNvSpPr txBox="1"/>
          <p:nvPr/>
        </p:nvSpPr>
        <p:spPr>
          <a:xfrm>
            <a:off x="1868141" y="4388376"/>
            <a:ext cx="88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Travis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E4FC74-3752-174A-B737-970B57CA0247}"/>
              </a:ext>
            </a:extLst>
          </p:cNvPr>
          <p:cNvSpPr txBox="1"/>
          <p:nvPr/>
        </p:nvSpPr>
        <p:spPr>
          <a:xfrm>
            <a:off x="5470142" y="43562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Ellen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BCE518-475A-4D47-90B0-1BF35F4B8DFE}"/>
              </a:ext>
            </a:extLst>
          </p:cNvPr>
          <p:cNvSpPr txBox="1"/>
          <p:nvPr/>
        </p:nvSpPr>
        <p:spPr>
          <a:xfrm>
            <a:off x="9778498" y="4285415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150816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build="p" bldLvl="2"/>
      <p:bldP spid="3" grpId="0" animBg="1"/>
      <p:bldP spid="11" grpId="0"/>
      <p:bldP spid="68" grpId="0"/>
      <p:bldP spid="78" grpId="0"/>
      <p:bldP spid="80" grpId="0"/>
      <p:bldP spid="8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30DF-BDDC-5045-8628-90D75680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Differentially Private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847C61-DC3C-C345-B59F-D6C3D35F228C}"/>
                  </a:ext>
                </a:extLst>
              </p:cNvPr>
              <p:cNvSpPr txBox="1"/>
              <p:nvPr/>
            </p:nvSpPr>
            <p:spPr>
              <a:xfrm>
                <a:off x="231769" y="4088818"/>
                <a:ext cx="11596914" cy="19094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b="1" dirty="0"/>
                  <a:t>Theorem:</a:t>
                </a:r>
                <a:r>
                  <a:rPr lang="en-US" sz="2400" dirty="0"/>
                  <a:t> If the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are piecewise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-Lipschitz and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-dispersed at the maximizer, then the suboptimality of the exponential mechanism is at most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fun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𝐿𝑤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We also have a nearly matching lower bound.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847C61-DC3C-C345-B59F-D6C3D35F2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69" y="4088818"/>
                <a:ext cx="11596914" cy="1909433"/>
              </a:xfrm>
              <a:prstGeom prst="rect">
                <a:avLst/>
              </a:prstGeom>
              <a:blipFill>
                <a:blip r:embed="rId2"/>
                <a:stretch>
                  <a:fillRect l="-765" t="-1316" r="-765" b="-52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390A60-ACF1-9E4D-8FCE-4531AF235FEA}"/>
                  </a:ext>
                </a:extLst>
              </p:cNvPr>
              <p:cNvSpPr txBox="1"/>
              <p:nvPr/>
            </p:nvSpPr>
            <p:spPr>
              <a:xfrm>
                <a:off x="317632" y="767951"/>
                <a:ext cx="11425187" cy="983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b="1" dirty="0"/>
                  <a:t>Lemma: </a:t>
                </a: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-DP optimizer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/>
                  <a:t>, there exists a set of  functions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but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w.p.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390A60-ACF1-9E4D-8FCE-4531AF23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32" y="767951"/>
                <a:ext cx="11425187" cy="983218"/>
              </a:xfrm>
              <a:prstGeom prst="rect">
                <a:avLst/>
              </a:prstGeom>
              <a:blipFill>
                <a:blip r:embed="rId3"/>
                <a:stretch>
                  <a:fillRect l="-776" t="-3797" r="-443" b="-25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E2C947-DB13-8E49-9084-97D6015B1AAB}"/>
              </a:ext>
            </a:extLst>
          </p:cNvPr>
          <p:cNvSpPr txBox="1"/>
          <p:nvPr/>
        </p:nvSpPr>
        <p:spPr>
          <a:xfrm>
            <a:off x="55989" y="1896618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Idea: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F9ADEE-6405-0C45-AF48-5ED9D5A34931}"/>
                  </a:ext>
                </a:extLst>
              </p:cNvPr>
              <p:cNvSpPr txBox="1"/>
              <p:nvPr/>
            </p:nvSpPr>
            <p:spPr>
              <a:xfrm>
                <a:off x="248495" y="2260337"/>
                <a:ext cx="883985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-DP optimizer must randomize its output.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PWL functions, we can make the optimal set arbitrarily small.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odds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/>
                  <a:t> hits that optimal region must be small.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(To formalize this idea, we can use a simple packing argument).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F9ADEE-6405-0C45-AF48-5ED9D5A34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95" y="2260337"/>
                <a:ext cx="8839856" cy="1569660"/>
              </a:xfrm>
              <a:prstGeom prst="rect">
                <a:avLst/>
              </a:prstGeom>
              <a:blipFill>
                <a:blip r:embed="rId4"/>
                <a:stretch>
                  <a:fillRect l="-1004" t="-1600" r="-717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F7E1CEC-1C2D-BC4A-8B4A-C946FB0E2F29}"/>
              </a:ext>
            </a:extLst>
          </p:cNvPr>
          <p:cNvGrpSpPr/>
          <p:nvPr/>
        </p:nvGrpSpPr>
        <p:grpSpPr>
          <a:xfrm>
            <a:off x="9348233" y="2153627"/>
            <a:ext cx="2523113" cy="1567847"/>
            <a:chOff x="9348233" y="2153627"/>
            <a:chExt cx="2523113" cy="15678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292BBA6-F9C7-984D-B691-3DAA6D345CC0}"/>
                </a:ext>
              </a:extLst>
            </p:cNvPr>
            <p:cNvGrpSpPr/>
            <p:nvPr/>
          </p:nvGrpSpPr>
          <p:grpSpPr>
            <a:xfrm>
              <a:off x="9399834" y="2646948"/>
              <a:ext cx="2471512" cy="1074526"/>
              <a:chOff x="1031235" y="4952052"/>
              <a:chExt cx="2870267" cy="1434676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D6ADAF3-1792-6544-A3C2-AA4B06EE76D7}"/>
                  </a:ext>
                </a:extLst>
              </p:cNvPr>
              <p:cNvCxnSpPr/>
              <p:nvPr/>
            </p:nvCxnSpPr>
            <p:spPr>
              <a:xfrm flipV="1">
                <a:off x="1034447" y="4952052"/>
                <a:ext cx="0" cy="143467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894D4B6-FB52-5341-8624-635709699B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1235" y="6368244"/>
                <a:ext cx="2870267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084983E-23ED-4E40-BAC8-03B0D5FDF4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325" y="6071610"/>
                <a:ext cx="163475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F3A341D-0BF3-E547-85B5-2112B937CB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7010" y="5476126"/>
                <a:ext cx="0" cy="59548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14445E9-AB5F-FE4C-9B63-A6117B06C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4003" y="5476126"/>
                <a:ext cx="0" cy="59548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AD81978-6CFC-B14D-AB42-89BB0486E1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493" y="6071610"/>
                <a:ext cx="2727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FF667D9-90A6-964A-ABD0-61C70F2D2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7010" y="5484271"/>
                <a:ext cx="50648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097CD26-B11E-534E-8204-EE5BD452E722}"/>
                    </a:ext>
                  </a:extLst>
                </p:cNvPr>
                <p:cNvSpPr txBox="1"/>
                <p:nvPr/>
              </p:nvSpPr>
              <p:spPr>
                <a:xfrm>
                  <a:off x="9348233" y="2153627"/>
                  <a:ext cx="21702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400" dirty="0"/>
                    <a:t>E.g.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sz="2400" dirty="0"/>
                    <a:t> copies of: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097CD26-B11E-534E-8204-EE5BD452E7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233" y="2153627"/>
                  <a:ext cx="217027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070" t="-8108" r="-2907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3B6D0A-854C-8647-B2DB-6E07ABF090D9}"/>
              </a:ext>
            </a:extLst>
          </p:cNvPr>
          <p:cNvSpPr txBox="1"/>
          <p:nvPr/>
        </p:nvSpPr>
        <p:spPr>
          <a:xfrm>
            <a:off x="314089" y="6493430"/>
            <a:ext cx="435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*Note: Dispersion is only required for utility!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068942-A2E2-C94C-9400-95435975126C}"/>
                  </a:ext>
                </a:extLst>
              </p:cNvPr>
              <p:cNvSpPr/>
              <p:nvPr/>
            </p:nvSpPr>
            <p:spPr>
              <a:xfrm>
                <a:off x="312514" y="5949851"/>
                <a:ext cx="11703274" cy="644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When is this a good bound?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suboptimality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068942-A2E2-C94C-9400-954359751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4" y="5949851"/>
                <a:ext cx="11703274" cy="644728"/>
              </a:xfrm>
              <a:prstGeom prst="rect">
                <a:avLst/>
              </a:prstGeom>
              <a:blipFill>
                <a:blip r:embed="rId6"/>
                <a:stretch>
                  <a:fillRect l="-759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71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5" grpId="0"/>
      <p:bldP spid="16" grpId="0" uiExpand="1" build="p"/>
      <p:bldP spid="30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EBE7-C675-0242-A9F3-D1644C48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Warmup Generalization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7820BE-088F-9842-972E-2EF94C6CE5B6}"/>
                  </a:ext>
                </a:extLst>
              </p:cNvPr>
              <p:cNvSpPr txBox="1"/>
              <p:nvPr/>
            </p:nvSpPr>
            <p:spPr>
              <a:xfrm>
                <a:off x="350242" y="1024396"/>
                <a:ext cx="11491516" cy="14160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685800" indent="-685800" algn="l"/>
                <a:r>
                  <a:rPr lang="en-US" sz="2400" b="1" dirty="0"/>
                  <a:t>Lem:</a:t>
                </a:r>
                <a:r>
                  <a:rPr lang="en-US" sz="2400" dirty="0"/>
                  <a:t>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be </a:t>
                </a:r>
                <a:r>
                  <a:rPr lang="en-US" sz="2400" i="1" dirty="0"/>
                  <a:t>finite</a:t>
                </a:r>
                <a:r>
                  <a:rPr lang="en-US" sz="2400" dirty="0"/>
                  <a:t>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is an </a:t>
                </a:r>
                <a:r>
                  <a:rPr lang="en-US" sz="2400" dirty="0" err="1"/>
                  <a:t>i.i.d</a:t>
                </a:r>
                <a:r>
                  <a:rPr lang="en-US" sz="2400" dirty="0"/>
                  <a:t>. sample of pairs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(|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|/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, then </a:t>
                </a:r>
                <a:r>
                  <a:rPr lang="en-US" sz="2400" dirty="0" err="1"/>
                  <a:t>w.p</a:t>
                </a:r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is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-EF on the sample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-EF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7820BE-088F-9842-972E-2EF94C6CE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42" y="1024396"/>
                <a:ext cx="11491516" cy="1416093"/>
              </a:xfrm>
              <a:prstGeom prst="rect">
                <a:avLst/>
              </a:prstGeom>
              <a:blipFill>
                <a:blip r:embed="rId2"/>
                <a:stretch>
                  <a:fillRect l="-773" t="-2655" b="-79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C3781-6CEE-5F42-A7D7-04CE34A6DED2}"/>
                  </a:ext>
                </a:extLst>
              </p:cNvPr>
              <p:cNvSpPr txBox="1"/>
              <p:nvPr/>
            </p:nvSpPr>
            <p:spPr>
              <a:xfrm>
                <a:off x="350242" y="2894018"/>
                <a:ext cx="1149151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b="1" dirty="0"/>
                  <a:t>Idea: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</a:t>
                </a:r>
                <a:r>
                  <a:rPr lang="en-US" sz="2400" dirty="0" err="1"/>
                  <a:t>Hoeffding’s</a:t>
                </a:r>
                <a:r>
                  <a:rPr lang="en-US" sz="2400" dirty="0"/>
                  <a:t> inequality to get convergence for an appropriate “fairness loss” for each classifier.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Union bound over the finite set.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infinite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, should expect to replace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ℋ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sz="2400" dirty="0"/>
                  <a:t> by some complexity measure.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C3781-6CEE-5F42-A7D7-04CE34A6D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42" y="2894018"/>
                <a:ext cx="11491516" cy="3046988"/>
              </a:xfrm>
              <a:prstGeom prst="rect">
                <a:avLst/>
              </a:prstGeom>
              <a:blipFill>
                <a:blip r:embed="rId3"/>
                <a:stretch>
                  <a:fillRect l="-773" t="-1667" r="-66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2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2348-F273-5C43-95EC-2CB6CFA9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Driven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BD9F6-20A0-F74C-AEEC-B2A5D4FCAF1D}"/>
              </a:ext>
            </a:extLst>
          </p:cNvPr>
          <p:cNvSpPr txBox="1"/>
          <p:nvPr/>
        </p:nvSpPr>
        <p:spPr>
          <a:xfrm>
            <a:off x="0" y="675930"/>
            <a:ext cx="8143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Goal: </a:t>
            </a:r>
            <a:r>
              <a:rPr lang="en-US" sz="2400" dirty="0"/>
              <a:t>Given example clustering instances together with target clustering, find algorithm that has the best agreement.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9C115-05C1-A846-9E9B-14A45DB407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0950" y="524872"/>
            <a:ext cx="3402587" cy="119409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4B9DE37-C822-B74C-A4FB-B138FE96B217}"/>
              </a:ext>
            </a:extLst>
          </p:cNvPr>
          <p:cNvGrpSpPr/>
          <p:nvPr/>
        </p:nvGrpSpPr>
        <p:grpSpPr>
          <a:xfrm>
            <a:off x="1196450" y="4344851"/>
            <a:ext cx="1765611" cy="1556946"/>
            <a:chOff x="869957" y="4751753"/>
            <a:chExt cx="2082075" cy="183600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C98E50-5729-C14C-88C1-18CCB7A56ED6}"/>
                </a:ext>
              </a:extLst>
            </p:cNvPr>
            <p:cNvSpPr/>
            <p:nvPr/>
          </p:nvSpPr>
          <p:spPr>
            <a:xfrm>
              <a:off x="1168426" y="4751753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1B0024-5AD9-0F4D-8F00-349D2D9B9DF3}"/>
                </a:ext>
              </a:extLst>
            </p:cNvPr>
            <p:cNvSpPr/>
            <p:nvPr/>
          </p:nvSpPr>
          <p:spPr>
            <a:xfrm>
              <a:off x="1079801" y="4968969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954FBC0-6618-5640-A2B9-165207AD6719}"/>
                </a:ext>
              </a:extLst>
            </p:cNvPr>
            <p:cNvSpPr/>
            <p:nvPr/>
          </p:nvSpPr>
          <p:spPr>
            <a:xfrm>
              <a:off x="1345675" y="4955067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036A5B-B6DE-0443-8AF4-788F6947DDDA}"/>
                </a:ext>
              </a:extLst>
            </p:cNvPr>
            <p:cNvSpPr/>
            <p:nvPr/>
          </p:nvSpPr>
          <p:spPr>
            <a:xfrm>
              <a:off x="1257050" y="5166473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FD458C6-62DE-6F45-BBB0-B2E0C88AD535}"/>
                </a:ext>
              </a:extLst>
            </p:cNvPr>
            <p:cNvSpPr/>
            <p:nvPr/>
          </p:nvSpPr>
          <p:spPr>
            <a:xfrm>
              <a:off x="1079800" y="5268130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2FD0EE-510A-B641-8453-E568FED52BBF}"/>
                </a:ext>
              </a:extLst>
            </p:cNvPr>
            <p:cNvSpPr/>
            <p:nvPr/>
          </p:nvSpPr>
          <p:spPr>
            <a:xfrm>
              <a:off x="1611549" y="5088367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D39070-77B8-6A44-B4D1-302C68AD9A5D}"/>
                </a:ext>
              </a:extLst>
            </p:cNvPr>
            <p:cNvSpPr/>
            <p:nvPr/>
          </p:nvSpPr>
          <p:spPr>
            <a:xfrm>
              <a:off x="1151470" y="5855400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572F0D3-F6AB-A64C-A481-21AEC8E58EEE}"/>
                </a:ext>
              </a:extLst>
            </p:cNvPr>
            <p:cNvSpPr/>
            <p:nvPr/>
          </p:nvSpPr>
          <p:spPr>
            <a:xfrm>
              <a:off x="869957" y="6001953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705F28-A470-AD4E-BDD7-30D2D6CF147E}"/>
                </a:ext>
              </a:extLst>
            </p:cNvPr>
            <p:cNvSpPr/>
            <p:nvPr/>
          </p:nvSpPr>
          <p:spPr>
            <a:xfrm>
              <a:off x="1107816" y="6081184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238DA3-0D92-1A44-A71C-DAC4801DEA5C}"/>
                </a:ext>
              </a:extLst>
            </p:cNvPr>
            <p:cNvSpPr/>
            <p:nvPr/>
          </p:nvSpPr>
          <p:spPr>
            <a:xfrm>
              <a:off x="1257049" y="6199919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674670-1741-8B4C-AF5C-7D00990685B4}"/>
                </a:ext>
              </a:extLst>
            </p:cNvPr>
            <p:cNvSpPr/>
            <p:nvPr/>
          </p:nvSpPr>
          <p:spPr>
            <a:xfrm>
              <a:off x="902551" y="6288544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A1E59A1-91CB-5D46-A818-E8E3BAF4C3DA}"/>
                </a:ext>
              </a:extLst>
            </p:cNvPr>
            <p:cNvSpPr/>
            <p:nvPr/>
          </p:nvSpPr>
          <p:spPr>
            <a:xfrm>
              <a:off x="1079800" y="6410513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DD37DA-3D7E-0E4E-B5F4-3EEDC06CF1EE}"/>
                </a:ext>
              </a:extLst>
            </p:cNvPr>
            <p:cNvSpPr/>
            <p:nvPr/>
          </p:nvSpPr>
          <p:spPr>
            <a:xfrm>
              <a:off x="2774783" y="5389083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9EA6BB-9080-B645-90E9-F02545D91C23}"/>
                </a:ext>
              </a:extLst>
            </p:cNvPr>
            <p:cNvSpPr/>
            <p:nvPr/>
          </p:nvSpPr>
          <p:spPr>
            <a:xfrm>
              <a:off x="2414332" y="5403231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91CD1B-6B01-E24A-84D4-4F5CFA4B9643}"/>
                </a:ext>
              </a:extLst>
            </p:cNvPr>
            <p:cNvSpPr/>
            <p:nvPr/>
          </p:nvSpPr>
          <p:spPr>
            <a:xfrm>
              <a:off x="2610589" y="5602702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90E538E-4895-5B4A-967A-822B2A99D944}"/>
                </a:ext>
              </a:extLst>
            </p:cNvPr>
            <p:cNvSpPr/>
            <p:nvPr/>
          </p:nvSpPr>
          <p:spPr>
            <a:xfrm>
              <a:off x="2573526" y="5164546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07F8D8-06AA-DF47-8726-C095B18186AE}"/>
                </a:ext>
              </a:extLst>
            </p:cNvPr>
            <p:cNvSpPr/>
            <p:nvPr/>
          </p:nvSpPr>
          <p:spPr>
            <a:xfrm>
              <a:off x="2372203" y="5764066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F6A1B1-9BD2-2A4D-83C6-96B509B2C504}"/>
                </a:ext>
              </a:extLst>
            </p:cNvPr>
            <p:cNvSpPr/>
            <p:nvPr/>
          </p:nvSpPr>
          <p:spPr>
            <a:xfrm>
              <a:off x="2666409" y="5852691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5-Point Star 26">
              <a:extLst>
                <a:ext uri="{FF2B5EF4-FFF2-40B4-BE49-F238E27FC236}">
                  <a16:creationId xmlns:a16="http://schemas.microsoft.com/office/drawing/2014/main" id="{8E0FC792-4974-6B47-99D2-D43FA7AA90DE}"/>
                </a:ext>
              </a:extLst>
            </p:cNvPr>
            <p:cNvSpPr/>
            <p:nvPr/>
          </p:nvSpPr>
          <p:spPr>
            <a:xfrm>
              <a:off x="1637719" y="5113901"/>
              <a:ext cx="118193" cy="118193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1E73E4-3527-F14D-9664-920C6B21D5BB}"/>
                  </a:ext>
                </a:extLst>
              </p:cNvPr>
              <p:cNvSpPr txBox="1"/>
              <p:nvPr/>
            </p:nvSpPr>
            <p:spPr>
              <a:xfrm>
                <a:off x="547039" y="3883186"/>
                <a:ext cx="3739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random initialization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1E73E4-3527-F14D-9664-920C6B21D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39" y="3883186"/>
                <a:ext cx="3739357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CAEE1754-242A-C64C-816D-5E7E7908DA92}"/>
              </a:ext>
            </a:extLst>
          </p:cNvPr>
          <p:cNvGrpSpPr/>
          <p:nvPr/>
        </p:nvGrpSpPr>
        <p:grpSpPr>
          <a:xfrm>
            <a:off x="5012198" y="4392177"/>
            <a:ext cx="1765611" cy="1556946"/>
            <a:chOff x="4669784" y="4751752"/>
            <a:chExt cx="2082074" cy="183600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C12548-902E-6F44-BDDD-0153047075FC}"/>
                </a:ext>
              </a:extLst>
            </p:cNvPr>
            <p:cNvSpPr/>
            <p:nvPr/>
          </p:nvSpPr>
          <p:spPr>
            <a:xfrm>
              <a:off x="4968253" y="4751752"/>
              <a:ext cx="177249" cy="17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554241-9374-9E4C-982A-622946322DAF}"/>
                </a:ext>
              </a:extLst>
            </p:cNvPr>
            <p:cNvSpPr/>
            <p:nvPr/>
          </p:nvSpPr>
          <p:spPr>
            <a:xfrm>
              <a:off x="4879628" y="4968968"/>
              <a:ext cx="177249" cy="17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D87FA8B-2C86-F54F-9626-03AB9ECC67EE}"/>
                </a:ext>
              </a:extLst>
            </p:cNvPr>
            <p:cNvSpPr/>
            <p:nvPr/>
          </p:nvSpPr>
          <p:spPr>
            <a:xfrm>
              <a:off x="5145502" y="4955067"/>
              <a:ext cx="177249" cy="17724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2F4CE0A-6B1C-504E-BCBE-6B446F8AFB99}"/>
                </a:ext>
              </a:extLst>
            </p:cNvPr>
            <p:cNvSpPr/>
            <p:nvPr/>
          </p:nvSpPr>
          <p:spPr>
            <a:xfrm>
              <a:off x="5056877" y="5166472"/>
              <a:ext cx="177249" cy="17724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A979CE0-525C-CE44-AD39-2F5079875D9C}"/>
                </a:ext>
              </a:extLst>
            </p:cNvPr>
            <p:cNvSpPr/>
            <p:nvPr/>
          </p:nvSpPr>
          <p:spPr>
            <a:xfrm>
              <a:off x="4879627" y="5268129"/>
              <a:ext cx="177249" cy="17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9685338-2D13-F04B-A685-E725BFD2E819}"/>
                </a:ext>
              </a:extLst>
            </p:cNvPr>
            <p:cNvSpPr/>
            <p:nvPr/>
          </p:nvSpPr>
          <p:spPr>
            <a:xfrm>
              <a:off x="5411375" y="5088366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FEC1F0B-319C-7343-B5D6-1093EB302F1F}"/>
                </a:ext>
              </a:extLst>
            </p:cNvPr>
            <p:cNvSpPr/>
            <p:nvPr/>
          </p:nvSpPr>
          <p:spPr>
            <a:xfrm>
              <a:off x="4951296" y="5855399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16F0D8-7E7E-8149-A5AB-8CEFFB141FF5}"/>
                </a:ext>
              </a:extLst>
            </p:cNvPr>
            <p:cNvSpPr/>
            <p:nvPr/>
          </p:nvSpPr>
          <p:spPr>
            <a:xfrm>
              <a:off x="4669784" y="6001952"/>
              <a:ext cx="177249" cy="17724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B0790D8-B4FE-F64D-9EB7-CC47965EFB2E}"/>
                </a:ext>
              </a:extLst>
            </p:cNvPr>
            <p:cNvSpPr/>
            <p:nvPr/>
          </p:nvSpPr>
          <p:spPr>
            <a:xfrm>
              <a:off x="4907642" y="6081183"/>
              <a:ext cx="177249" cy="17724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EE676B9-C8D9-344F-B9F6-BA29EFB8B775}"/>
                </a:ext>
              </a:extLst>
            </p:cNvPr>
            <p:cNvSpPr/>
            <p:nvPr/>
          </p:nvSpPr>
          <p:spPr>
            <a:xfrm>
              <a:off x="5056876" y="6199918"/>
              <a:ext cx="177249" cy="17724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024279A-285D-9047-AAEA-F35D0BF0BE02}"/>
                </a:ext>
              </a:extLst>
            </p:cNvPr>
            <p:cNvSpPr/>
            <p:nvPr/>
          </p:nvSpPr>
          <p:spPr>
            <a:xfrm>
              <a:off x="4702378" y="6288543"/>
              <a:ext cx="177249" cy="17724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33D627-4B38-ED44-A210-46B8D54C182E}"/>
                </a:ext>
              </a:extLst>
            </p:cNvPr>
            <p:cNvSpPr/>
            <p:nvPr/>
          </p:nvSpPr>
          <p:spPr>
            <a:xfrm>
              <a:off x="4879626" y="6410512"/>
              <a:ext cx="177249" cy="17724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BAD801E-B6A7-5549-9207-6700A77389B2}"/>
                </a:ext>
              </a:extLst>
            </p:cNvPr>
            <p:cNvSpPr/>
            <p:nvPr/>
          </p:nvSpPr>
          <p:spPr>
            <a:xfrm>
              <a:off x="6574609" y="5389082"/>
              <a:ext cx="177249" cy="17724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8456218-B510-8A4E-83C8-4396599B7C26}"/>
                </a:ext>
              </a:extLst>
            </p:cNvPr>
            <p:cNvSpPr/>
            <p:nvPr/>
          </p:nvSpPr>
          <p:spPr>
            <a:xfrm>
              <a:off x="6214158" y="5403230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521F94E-E306-534F-949F-40753B7A9B59}"/>
                </a:ext>
              </a:extLst>
            </p:cNvPr>
            <p:cNvSpPr/>
            <p:nvPr/>
          </p:nvSpPr>
          <p:spPr>
            <a:xfrm>
              <a:off x="6410415" y="5602701"/>
              <a:ext cx="177249" cy="17724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B9A575C-2222-4C42-9D34-A96CED00F9F9}"/>
                </a:ext>
              </a:extLst>
            </p:cNvPr>
            <p:cNvSpPr/>
            <p:nvPr/>
          </p:nvSpPr>
          <p:spPr>
            <a:xfrm>
              <a:off x="6373353" y="5164545"/>
              <a:ext cx="177249" cy="177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B5A17E3-8B30-654F-9A85-63724888B51C}"/>
                </a:ext>
              </a:extLst>
            </p:cNvPr>
            <p:cNvSpPr/>
            <p:nvPr/>
          </p:nvSpPr>
          <p:spPr>
            <a:xfrm>
              <a:off x="6172029" y="5764065"/>
              <a:ext cx="177249" cy="17724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4777EC1-071C-DD4E-A3F3-9330E5970673}"/>
                </a:ext>
              </a:extLst>
            </p:cNvPr>
            <p:cNvSpPr/>
            <p:nvPr/>
          </p:nvSpPr>
          <p:spPr>
            <a:xfrm>
              <a:off x="6466235" y="5852690"/>
              <a:ext cx="177249" cy="17724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47">
              <a:extLst>
                <a:ext uri="{FF2B5EF4-FFF2-40B4-BE49-F238E27FC236}">
                  <a16:creationId xmlns:a16="http://schemas.microsoft.com/office/drawing/2014/main" id="{187DDFB3-ECF1-9E43-B3D0-53D4C13D7762}"/>
                </a:ext>
              </a:extLst>
            </p:cNvPr>
            <p:cNvSpPr/>
            <p:nvPr/>
          </p:nvSpPr>
          <p:spPr>
            <a:xfrm>
              <a:off x="5437546" y="5113901"/>
              <a:ext cx="118193" cy="118193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DFE440-0834-6F41-90CA-0533416E874A}"/>
                  </a:ext>
                </a:extLst>
              </p:cNvPr>
              <p:cNvSpPr txBox="1"/>
              <p:nvPr/>
            </p:nvSpPr>
            <p:spPr>
              <a:xfrm>
                <a:off x="4757653" y="3883186"/>
                <a:ext cx="25803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-means++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DFE440-0834-6F41-90CA-0533416E8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653" y="3883186"/>
                <a:ext cx="2580322" cy="461665"/>
              </a:xfrm>
              <a:prstGeom prst="rect">
                <a:avLst/>
              </a:prstGeom>
              <a:blipFill>
                <a:blip r:embed="rId4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F7E52EF0-BFB4-E746-B601-686DBCD85E88}"/>
              </a:ext>
            </a:extLst>
          </p:cNvPr>
          <p:cNvGrpSpPr/>
          <p:nvPr/>
        </p:nvGrpSpPr>
        <p:grpSpPr>
          <a:xfrm>
            <a:off x="9076873" y="4341112"/>
            <a:ext cx="1765612" cy="1556947"/>
            <a:chOff x="8649998" y="4729553"/>
            <a:chExt cx="2082075" cy="183601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366B719-D285-6E41-B9BE-F4590BEDC879}"/>
                </a:ext>
              </a:extLst>
            </p:cNvPr>
            <p:cNvSpPr/>
            <p:nvPr/>
          </p:nvSpPr>
          <p:spPr>
            <a:xfrm>
              <a:off x="8948467" y="4729553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22C0ED0-33CD-1342-A6B6-90D071749409}"/>
                </a:ext>
              </a:extLst>
            </p:cNvPr>
            <p:cNvSpPr/>
            <p:nvPr/>
          </p:nvSpPr>
          <p:spPr>
            <a:xfrm>
              <a:off x="8859843" y="4946770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967A150-C47C-054D-A6E8-C39405B60334}"/>
                </a:ext>
              </a:extLst>
            </p:cNvPr>
            <p:cNvSpPr/>
            <p:nvPr/>
          </p:nvSpPr>
          <p:spPr>
            <a:xfrm>
              <a:off x="9125716" y="4932868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4F561D0-E717-6B45-867E-08B952A73CAC}"/>
                </a:ext>
              </a:extLst>
            </p:cNvPr>
            <p:cNvSpPr/>
            <p:nvPr/>
          </p:nvSpPr>
          <p:spPr>
            <a:xfrm>
              <a:off x="9037091" y="5144273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037F3B-EDB3-5B4C-9C2E-D2F6EC597EEB}"/>
                </a:ext>
              </a:extLst>
            </p:cNvPr>
            <p:cNvSpPr/>
            <p:nvPr/>
          </p:nvSpPr>
          <p:spPr>
            <a:xfrm>
              <a:off x="8859842" y="5245931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0D92DBD-9B0E-1847-ADA4-62CB0B17EA21}"/>
                </a:ext>
              </a:extLst>
            </p:cNvPr>
            <p:cNvSpPr/>
            <p:nvPr/>
          </p:nvSpPr>
          <p:spPr>
            <a:xfrm>
              <a:off x="9391590" y="5066168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68FCCBC-48D4-F549-83ED-3FEF280017C7}"/>
                </a:ext>
              </a:extLst>
            </p:cNvPr>
            <p:cNvSpPr/>
            <p:nvPr/>
          </p:nvSpPr>
          <p:spPr>
            <a:xfrm>
              <a:off x="8931511" y="5833200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D0E38C9-DD85-F743-9BB1-919E0FA41B3A}"/>
                </a:ext>
              </a:extLst>
            </p:cNvPr>
            <p:cNvSpPr/>
            <p:nvPr/>
          </p:nvSpPr>
          <p:spPr>
            <a:xfrm>
              <a:off x="8649998" y="5979754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42246A7-B5B6-CF4F-9382-A9A6F41C4F54}"/>
                </a:ext>
              </a:extLst>
            </p:cNvPr>
            <p:cNvSpPr/>
            <p:nvPr/>
          </p:nvSpPr>
          <p:spPr>
            <a:xfrm>
              <a:off x="8887857" y="6058985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B733675-0FD8-674D-A029-416B7A9B1582}"/>
                </a:ext>
              </a:extLst>
            </p:cNvPr>
            <p:cNvSpPr/>
            <p:nvPr/>
          </p:nvSpPr>
          <p:spPr>
            <a:xfrm>
              <a:off x="9037091" y="6177719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FA0ED48-25C3-224E-A34D-712127C61B6B}"/>
                </a:ext>
              </a:extLst>
            </p:cNvPr>
            <p:cNvSpPr/>
            <p:nvPr/>
          </p:nvSpPr>
          <p:spPr>
            <a:xfrm>
              <a:off x="8682592" y="6266344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8115639-636A-D142-9BB1-0910C369E242}"/>
                </a:ext>
              </a:extLst>
            </p:cNvPr>
            <p:cNvSpPr/>
            <p:nvPr/>
          </p:nvSpPr>
          <p:spPr>
            <a:xfrm>
              <a:off x="8859841" y="6388314"/>
              <a:ext cx="177249" cy="17724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B44581E-5B44-D949-8BDD-01EFF5C48654}"/>
                </a:ext>
              </a:extLst>
            </p:cNvPr>
            <p:cNvSpPr/>
            <p:nvPr/>
          </p:nvSpPr>
          <p:spPr>
            <a:xfrm>
              <a:off x="10554824" y="5366883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91772DC-93D8-5143-ADAD-C82B1C34F6E2}"/>
                </a:ext>
              </a:extLst>
            </p:cNvPr>
            <p:cNvSpPr/>
            <p:nvPr/>
          </p:nvSpPr>
          <p:spPr>
            <a:xfrm>
              <a:off x="10194373" y="5381031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9C00C3-204D-A44A-B138-7A317F712D6E}"/>
                </a:ext>
              </a:extLst>
            </p:cNvPr>
            <p:cNvSpPr/>
            <p:nvPr/>
          </p:nvSpPr>
          <p:spPr>
            <a:xfrm>
              <a:off x="10390630" y="5580502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48DC95F-BB56-BD45-AE2F-6715DE78CA1D}"/>
                </a:ext>
              </a:extLst>
            </p:cNvPr>
            <p:cNvSpPr/>
            <p:nvPr/>
          </p:nvSpPr>
          <p:spPr>
            <a:xfrm>
              <a:off x="10353567" y="5142347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0D17F52-A90B-D54E-9F32-5DD8A2B4F227}"/>
                </a:ext>
              </a:extLst>
            </p:cNvPr>
            <p:cNvSpPr/>
            <p:nvPr/>
          </p:nvSpPr>
          <p:spPr>
            <a:xfrm>
              <a:off x="10152244" y="5741867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89237F9-1D9E-6F44-817D-90B9D7679FCF}"/>
                </a:ext>
              </a:extLst>
            </p:cNvPr>
            <p:cNvSpPr/>
            <p:nvPr/>
          </p:nvSpPr>
          <p:spPr>
            <a:xfrm>
              <a:off x="10446450" y="5830492"/>
              <a:ext cx="177249" cy="17724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5-Point Star 69">
              <a:extLst>
                <a:ext uri="{FF2B5EF4-FFF2-40B4-BE49-F238E27FC236}">
                  <a16:creationId xmlns:a16="http://schemas.microsoft.com/office/drawing/2014/main" id="{7461AC4E-D1DB-AE49-A5B8-39F2A21776C8}"/>
                </a:ext>
              </a:extLst>
            </p:cNvPr>
            <p:cNvSpPr/>
            <p:nvPr/>
          </p:nvSpPr>
          <p:spPr>
            <a:xfrm>
              <a:off x="9417760" y="5091702"/>
              <a:ext cx="118193" cy="118193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5BF19D-3BA0-D24D-A53D-25B9DCCF53A3}"/>
                  </a:ext>
                </a:extLst>
              </p:cNvPr>
              <p:cNvSpPr txBox="1"/>
              <p:nvPr/>
            </p:nvSpPr>
            <p:spPr>
              <a:xfrm>
                <a:off x="8710817" y="3883186"/>
                <a:ext cx="27960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400" dirty="0"/>
                  <a:t>: farthest first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5BF19D-3BA0-D24D-A53D-25B9DCCF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817" y="3883186"/>
                <a:ext cx="2796086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4D981D1-48EE-084A-BACE-B946C14F3C05}"/>
                  </a:ext>
                </a:extLst>
              </p:cNvPr>
              <p:cNvSpPr txBox="1"/>
              <p:nvPr/>
            </p:nvSpPr>
            <p:spPr>
              <a:xfrm>
                <a:off x="187829" y="1628146"/>
                <a:ext cx="3704233" cy="1569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b="1" dirty="0"/>
                  <a:t>Algorithm Outline: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initial centers.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Perform local search to improve clustering.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4D981D1-48EE-084A-BACE-B946C14F3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9" y="1628146"/>
                <a:ext cx="3704233" cy="1569660"/>
              </a:xfrm>
              <a:prstGeom prst="rect">
                <a:avLst/>
              </a:prstGeom>
              <a:blipFill>
                <a:blip r:embed="rId6"/>
                <a:stretch>
                  <a:fillRect l="-2397" t="-2400" b="-72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CA06F8-DA4A-5049-826F-20AFF9752941}"/>
                  </a:ext>
                </a:extLst>
              </p:cNvPr>
              <p:cNvSpPr txBox="1"/>
              <p:nvPr/>
            </p:nvSpPr>
            <p:spPr>
              <a:xfrm>
                <a:off x="0" y="3306158"/>
                <a:ext cx="82414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choose initial centers randomly according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sz="2400" dirty="0"/>
                  <a:t>-sampling.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CA06F8-DA4A-5049-826F-20AFF9752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6158"/>
                <a:ext cx="8241423" cy="461665"/>
              </a:xfrm>
              <a:prstGeom prst="rect">
                <a:avLst/>
              </a:prstGeom>
              <a:blipFill>
                <a:blip r:embed="rId7"/>
                <a:stretch>
                  <a:fillRect l="-924" t="-5263" r="-15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3C9F373-8236-6242-AB6A-2209F4A56783}"/>
                  </a:ext>
                </a:extLst>
              </p:cNvPr>
              <p:cNvSpPr txBox="1"/>
              <p:nvPr/>
            </p:nvSpPr>
            <p:spPr>
              <a:xfrm>
                <a:off x="4208112" y="6213775"/>
                <a:ext cx="37757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1" dirty="0"/>
                  <a:t>What is the best value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?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3C9F373-8236-6242-AB6A-2209F4A56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12" y="6213775"/>
                <a:ext cx="3775777" cy="461665"/>
              </a:xfrm>
              <a:prstGeom prst="rect">
                <a:avLst/>
              </a:prstGeom>
              <a:blipFill>
                <a:blip r:embed="rId8"/>
                <a:stretch>
                  <a:fillRect l="-2007" t="-5263" r="-133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E467E5F-7364-9146-9DFC-824FFB21D0C9}"/>
                  </a:ext>
                </a:extLst>
              </p:cNvPr>
              <p:cNvSpPr txBox="1"/>
              <p:nvPr/>
            </p:nvSpPr>
            <p:spPr>
              <a:xfrm>
                <a:off x="5085504" y="2100282"/>
                <a:ext cx="5654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E.g., Lloyd’s method (or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-means clustering)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E467E5F-7364-9146-9DFC-824FFB21D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504" y="2100282"/>
                <a:ext cx="5654818" cy="461665"/>
              </a:xfrm>
              <a:prstGeom prst="rect">
                <a:avLst/>
              </a:prstGeom>
              <a:blipFill>
                <a:blip r:embed="rId9"/>
                <a:stretch>
                  <a:fillRect l="-1342" t="-5263" r="-67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078A1995-B0D4-E54F-BBD6-55D991649CCD}"/>
              </a:ext>
            </a:extLst>
          </p:cNvPr>
          <p:cNvSpPr txBox="1"/>
          <p:nvPr/>
        </p:nvSpPr>
        <p:spPr>
          <a:xfrm>
            <a:off x="5085504" y="2609273"/>
            <a:ext cx="432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Initialization is very important!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5F22FA-20F3-E248-B20F-52466B690315}"/>
              </a:ext>
            </a:extLst>
          </p:cNvPr>
          <p:cNvSpPr txBox="1"/>
          <p:nvPr/>
        </p:nvSpPr>
        <p:spPr>
          <a:xfrm>
            <a:off x="7614645" y="0"/>
            <a:ext cx="4611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[</a:t>
            </a:r>
            <a:r>
              <a:rPr lang="en-US" sz="2400" dirty="0" err="1"/>
              <a:t>Balcan</a:t>
            </a:r>
            <a:r>
              <a:rPr lang="en-US" sz="2400" dirty="0"/>
              <a:t>, Dick, White, </a:t>
            </a:r>
            <a:r>
              <a:rPr lang="en-US" sz="2400" dirty="0" err="1"/>
              <a:t>NeurIPS</a:t>
            </a:r>
            <a:r>
              <a:rPr lang="en-US" sz="2400" dirty="0"/>
              <a:t> 2018]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95636F-CFC4-0B41-8296-3E7297D0F0DF}"/>
              </a:ext>
            </a:extLst>
          </p:cNvPr>
          <p:cNvSpPr/>
          <p:nvPr/>
        </p:nvSpPr>
        <p:spPr>
          <a:xfrm>
            <a:off x="152400" y="1641231"/>
            <a:ext cx="3692769" cy="1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50" grpId="0"/>
      <p:bldP spid="72" grpId="0"/>
      <p:bldP spid="73" grpId="0" uiExpand="1" build="p"/>
      <p:bldP spid="80" grpId="0"/>
      <p:bldP spid="81" grpId="0"/>
      <p:bldP spid="82" grpId="0"/>
      <p:bldP spid="83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432C-ECDF-F040-B625-BC6B53D8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Driven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BF1B-3C5E-384E-8F0F-C999ADD31B5C}"/>
              </a:ext>
            </a:extLst>
          </p:cNvPr>
          <p:cNvSpPr txBox="1"/>
          <p:nvPr/>
        </p:nvSpPr>
        <p:spPr>
          <a:xfrm>
            <a:off x="455160" y="626720"/>
            <a:ext cx="11047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Efficient Tuning on Sample: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Efficient algorithm for finding parameters on sample with best agreement to targets.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“Algorithmically feasible to tune parameters on sample.”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8C7C4A-E235-5E4E-9612-5C667530F660}"/>
                  </a:ext>
                </a:extLst>
              </p:cNvPr>
              <p:cNvSpPr txBox="1"/>
              <p:nvPr/>
            </p:nvSpPr>
            <p:spPr>
              <a:xfrm>
                <a:off x="455160" y="1825295"/>
                <a:ext cx="10925143" cy="2111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b="1" dirty="0"/>
                  <a:t>Generalization Guarantee: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Analyze the intrinsic complexity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-Lloyds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Show that need only roughly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400" b="0" dirty="0"/>
                  <a:t> clustering instances to ensure empirical cost for all parameters within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b="0" dirty="0"/>
                  <a:t> of expected cost.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“Parameters tuned on the sample will work well for new instances!”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8C7C4A-E235-5E4E-9612-5C667530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60" y="1825295"/>
                <a:ext cx="10925143" cy="2111219"/>
              </a:xfrm>
              <a:prstGeom prst="rect">
                <a:avLst/>
              </a:prstGeom>
              <a:blipFill>
                <a:blip r:embed="rId2"/>
                <a:stretch>
                  <a:fillRect l="-930" t="-3012"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E38F9FF-B16E-354C-9DB6-F4E9C7DB15E8}"/>
              </a:ext>
            </a:extLst>
          </p:cNvPr>
          <p:cNvGrpSpPr/>
          <p:nvPr/>
        </p:nvGrpSpPr>
        <p:grpSpPr>
          <a:xfrm>
            <a:off x="455160" y="4124821"/>
            <a:ext cx="10820550" cy="2739391"/>
            <a:chOff x="455160" y="3981943"/>
            <a:chExt cx="10820550" cy="2739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1523CFD-E390-6842-8E7E-E40E9732B675}"/>
                    </a:ext>
                  </a:extLst>
                </p:cNvPr>
                <p:cNvSpPr txBox="1"/>
                <p:nvPr/>
              </p:nvSpPr>
              <p:spPr>
                <a:xfrm>
                  <a:off x="455160" y="3981943"/>
                  <a:ext cx="88225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400" b="1" dirty="0"/>
                    <a:t>Experiments: </a:t>
                  </a:r>
                  <a:r>
                    <a:rPr lang="en-US" sz="2400" dirty="0"/>
                    <a:t>Evaluate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-Lloyds family on real and synthetic data.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1523CFD-E390-6842-8E7E-E40E9732B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60" y="3981943"/>
                  <a:ext cx="88225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151" t="-8108" r="-863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5C459B-39F4-BE48-A404-550CF8BB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938" y="4752834"/>
              <a:ext cx="2476500" cy="1968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B77549-2E06-BC4C-A058-9978FAF87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88110" y="4752834"/>
              <a:ext cx="2387600" cy="1968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A2BC53-BBAE-0C40-AC16-43982FEC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8874" y="4752834"/>
              <a:ext cx="2552700" cy="1968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7318EF-3BEC-3547-AF8D-03705076F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73438" y="4752834"/>
              <a:ext cx="2628900" cy="19685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6EA382-54D3-8745-A6BE-014EA270831C}"/>
                </a:ext>
              </a:extLst>
            </p:cNvPr>
            <p:cNvSpPr txBox="1"/>
            <p:nvPr/>
          </p:nvSpPr>
          <p:spPr>
            <a:xfrm>
              <a:off x="1874144" y="4437142"/>
              <a:ext cx="1021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CIFAR-10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2F4DD0-4E18-9644-9975-BACA18CBC194}"/>
                </a:ext>
              </a:extLst>
            </p:cNvPr>
            <p:cNvSpPr txBox="1"/>
            <p:nvPr/>
          </p:nvSpPr>
          <p:spPr>
            <a:xfrm>
              <a:off x="4592917" y="4437142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MNIST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5D31C3-4B06-A149-8A34-62CFA5B13025}"/>
                </a:ext>
              </a:extLst>
            </p:cNvPr>
            <p:cNvSpPr txBox="1"/>
            <p:nvPr/>
          </p:nvSpPr>
          <p:spPr>
            <a:xfrm>
              <a:off x="6617425" y="4437142"/>
              <a:ext cx="2157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Mixture of Gaussians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726A31-6B03-A243-A5ED-C6A5110A2690}"/>
                </a:ext>
              </a:extLst>
            </p:cNvPr>
            <p:cNvSpPr txBox="1"/>
            <p:nvPr/>
          </p:nvSpPr>
          <p:spPr>
            <a:xfrm>
              <a:off x="9758363" y="4437142"/>
              <a:ext cx="886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CNAE-9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8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CCBF-064E-B441-9167-721B19C0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Highlights of Statistical Algorithm Configuration Projects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27A34-CA2F-C74C-8448-98E2F109C7AC}"/>
              </a:ext>
            </a:extLst>
          </p:cNvPr>
          <p:cNvGrpSpPr/>
          <p:nvPr/>
        </p:nvGrpSpPr>
        <p:grpSpPr>
          <a:xfrm>
            <a:off x="628729" y="1257971"/>
            <a:ext cx="2664477" cy="2715862"/>
            <a:chOff x="865833" y="1305904"/>
            <a:chExt cx="2073018" cy="2112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EF411-2B7B-9844-A21F-79E586F8C299}"/>
                </a:ext>
              </a:extLst>
            </p:cNvPr>
            <p:cNvSpPr txBox="1"/>
            <p:nvPr/>
          </p:nvSpPr>
          <p:spPr>
            <a:xfrm>
              <a:off x="865833" y="2341346"/>
              <a:ext cx="2073018" cy="1077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Libre Franklin" panose="00000500000000000000" pitchFamily="2" charset="0"/>
                  <a:cs typeface="Arial" panose="020B0604020202020204" pitchFamily="34" charset="0"/>
                </a:rPr>
                <a:t>Application-Specific</a:t>
              </a:r>
            </a:p>
            <a:p>
              <a:pPr algn="ctr"/>
              <a:r>
                <a:rPr lang="en-US" sz="2800" dirty="0">
                  <a:latin typeface="Libre Franklin" panose="00000500000000000000" pitchFamily="2" charset="0"/>
                  <a:cs typeface="Arial" panose="020B0604020202020204" pitchFamily="34" charset="0"/>
                </a:rPr>
                <a:t>Distribution</a:t>
              </a:r>
            </a:p>
          </p:txBody>
        </p:sp>
        <p:pic>
          <p:nvPicPr>
            <p:cNvPr id="5" name="Picture 4" descr="https://upload.wikimedia.org/wikipedia/commons/thumb/4/49/Gaussian_distribution_thick_lines.svg/2000px-Gaussian_distribution_thick_lines.svg.png">
              <a:extLst>
                <a:ext uri="{FF2B5EF4-FFF2-40B4-BE49-F238E27FC236}">
                  <a16:creationId xmlns:a16="http://schemas.microsoft.com/office/drawing/2014/main" id="{6DC55A5E-5692-FF40-AEB0-A74D50B82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080" y="1305904"/>
              <a:ext cx="1484037" cy="105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https://d30y9cdsu7xlg0.cloudfront.net/png/76604-200.png">
            <a:extLst>
              <a:ext uri="{FF2B5EF4-FFF2-40B4-BE49-F238E27FC236}">
                <a16:creationId xmlns:a16="http://schemas.microsoft.com/office/drawing/2014/main" id="{51848777-8E15-5D45-ACD6-773F8F0CF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027462" y="1067071"/>
            <a:ext cx="2326337" cy="232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0BF14-A3EF-F34B-BDAD-09D61852F9E1}"/>
              </a:ext>
            </a:extLst>
          </p:cNvPr>
          <p:cNvSpPr txBox="1"/>
          <p:nvPr/>
        </p:nvSpPr>
        <p:spPr>
          <a:xfrm>
            <a:off x="8927756" y="3197526"/>
            <a:ext cx="2403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ibre Franklin" panose="00000500000000000000" pitchFamily="2" charset="0"/>
                <a:cs typeface="Arial" panose="020B0604020202020204" pitchFamily="34" charset="0"/>
              </a:rPr>
              <a:t>Algorithm Designer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707D4D-5952-8C4B-893F-AAD93AC49C13}"/>
              </a:ext>
            </a:extLst>
          </p:cNvPr>
          <p:cNvGrpSpPr/>
          <p:nvPr/>
        </p:nvGrpSpPr>
        <p:grpSpPr>
          <a:xfrm>
            <a:off x="4588153" y="3200653"/>
            <a:ext cx="4310643" cy="954107"/>
            <a:chOff x="4588153" y="3200653"/>
            <a:chExt cx="4310643" cy="95410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AC9364A-D8A2-F948-AFCA-AE6CB55997BB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7603848" y="3462263"/>
              <a:ext cx="1294948" cy="215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235359-5184-AE47-8ED0-2D63C91BC566}"/>
                </a:ext>
              </a:extLst>
            </p:cNvPr>
            <p:cNvSpPr txBox="1"/>
            <p:nvPr/>
          </p:nvSpPr>
          <p:spPr>
            <a:xfrm>
              <a:off x="4588153" y="3200653"/>
              <a:ext cx="3015695" cy="95410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Libre Franklin" panose="00000500000000000000" pitchFamily="2" charset="0"/>
                  <a:cs typeface="Arial" panose="020B0604020202020204" pitchFamily="34" charset="0"/>
                </a:rPr>
                <a:t>Algorithm Parameters</a:t>
              </a:r>
            </a:p>
          </p:txBody>
        </p:sp>
      </p:grpSp>
      <p:sp>
        <p:nvSpPr>
          <p:cNvPr id="13" name="Line Callout 2 4">
            <a:extLst>
              <a:ext uri="{FF2B5EF4-FFF2-40B4-BE49-F238E27FC236}">
                <a16:creationId xmlns:a16="http://schemas.microsoft.com/office/drawing/2014/main" id="{13DB5A8F-4242-5B44-9D4C-8FD89C7D852E}"/>
              </a:ext>
            </a:extLst>
          </p:cNvPr>
          <p:cNvSpPr/>
          <p:nvPr/>
        </p:nvSpPr>
        <p:spPr>
          <a:xfrm flipH="1">
            <a:off x="838199" y="4551687"/>
            <a:ext cx="10515600" cy="972176"/>
          </a:xfrm>
          <a:prstGeom prst="borderCallout2">
            <a:avLst>
              <a:gd name="adj1" fmla="val 467"/>
              <a:gd name="adj2" fmla="val 1538"/>
              <a:gd name="adj3" fmla="val -320613"/>
              <a:gd name="adj4" fmla="val 1898"/>
              <a:gd name="adj5" fmla="val -320581"/>
              <a:gd name="adj6" fmla="val 494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Libre Franklin" panose="00000500000000000000" pitchFamily="2" charset="0"/>
                <a:cs typeface="Arial" panose="020B0604020202020204" pitchFamily="34" charset="0"/>
              </a:rPr>
              <a:t>How can I use the set of samples to find parameters that are best for my application domain?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FEC2B8-F093-F04E-B3F1-2FA10CA53252}"/>
              </a:ext>
            </a:extLst>
          </p:cNvPr>
          <p:cNvGrpSpPr/>
          <p:nvPr/>
        </p:nvGrpSpPr>
        <p:grpSpPr>
          <a:xfrm>
            <a:off x="3276600" y="1043710"/>
            <a:ext cx="5638800" cy="1207041"/>
            <a:chOff x="3276600" y="1043710"/>
            <a:chExt cx="5638800" cy="120704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C3C6A9-0F92-3D4C-92E5-BF9C771C22C5}"/>
                </a:ext>
              </a:extLst>
            </p:cNvPr>
            <p:cNvGrpSpPr/>
            <p:nvPr/>
          </p:nvGrpSpPr>
          <p:grpSpPr>
            <a:xfrm>
              <a:off x="3276600" y="1560687"/>
              <a:ext cx="5638800" cy="690064"/>
              <a:chOff x="3037361" y="2398634"/>
              <a:chExt cx="5638800" cy="69006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4030834-82FB-854A-ADB5-21101569C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967" y="3088698"/>
                <a:ext cx="560558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2161806-A2A8-1B43-A642-C364B0E13D0E}"/>
                      </a:ext>
                    </a:extLst>
                  </p:cNvPr>
                  <p:cNvSpPr txBox="1"/>
                  <p:nvPr/>
                </p:nvSpPr>
                <p:spPr>
                  <a:xfrm>
                    <a:off x="3037361" y="2398634"/>
                    <a:ext cx="56388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2161806-A2A8-1B43-A642-C364B0E13D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7361" y="2398634"/>
                    <a:ext cx="563880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41441F-C370-014E-96DA-B36B95052161}"/>
                </a:ext>
              </a:extLst>
            </p:cNvPr>
            <p:cNvSpPr txBox="1"/>
            <p:nvPr/>
          </p:nvSpPr>
          <p:spPr>
            <a:xfrm>
              <a:off x="4548204" y="1043710"/>
              <a:ext cx="30955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err="1"/>
                <a:t>i.i.d</a:t>
              </a:r>
              <a:r>
                <a:rPr lang="en-US" sz="2400" dirty="0"/>
                <a:t>. sampled problems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DBBB99-7210-DE4D-9BC8-F7072CE0D102}"/>
                  </a:ext>
                </a:extLst>
              </p:cNvPr>
              <p:cNvSpPr txBox="1"/>
              <p:nvPr/>
            </p:nvSpPr>
            <p:spPr>
              <a:xfrm>
                <a:off x="1059626" y="5766320"/>
                <a:ext cx="10217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Here, we have a utility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measuring quality of parameters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for instance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DBBB99-7210-DE4D-9BC8-F7072CE0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26" y="5766320"/>
                <a:ext cx="10217925" cy="461665"/>
              </a:xfrm>
              <a:prstGeom prst="rect">
                <a:avLst/>
              </a:prstGeom>
              <a:blipFill>
                <a:blip r:embed="rId5"/>
                <a:stretch>
                  <a:fillRect l="-868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AB3BA6-2549-584E-A31B-E96D8DFC40C5}"/>
                  </a:ext>
                </a:extLst>
              </p:cNvPr>
              <p:cNvSpPr txBox="1"/>
              <p:nvPr/>
            </p:nvSpPr>
            <p:spPr>
              <a:xfrm>
                <a:off x="2304127" y="6241838"/>
                <a:ext cx="7583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Want to find the parameters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that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AB3BA6-2549-584E-A31B-E96D8DFC4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127" y="6241838"/>
                <a:ext cx="7583743" cy="461665"/>
              </a:xfrm>
              <a:prstGeom prst="rect">
                <a:avLst/>
              </a:prstGeom>
              <a:blipFill>
                <a:blip r:embed="rId6"/>
                <a:stretch>
                  <a:fillRect l="-1169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9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FA79-B39A-7343-9D20-75555ED2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Driven Branch and Bound for Mixed Integer Programs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09571-2955-3F4C-ADBE-179EAD080D63}"/>
              </a:ext>
            </a:extLst>
          </p:cNvPr>
          <p:cNvSpPr txBox="1"/>
          <p:nvPr/>
        </p:nvSpPr>
        <p:spPr>
          <a:xfrm>
            <a:off x="205352" y="857122"/>
            <a:ext cx="3324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Mixed Integer Programs: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02DA15-7814-DB42-8C93-4D364003594F}"/>
              </a:ext>
            </a:extLst>
          </p:cNvPr>
          <p:cNvGrpSpPr/>
          <p:nvPr/>
        </p:nvGrpSpPr>
        <p:grpSpPr>
          <a:xfrm>
            <a:off x="3637430" y="809216"/>
            <a:ext cx="3220657" cy="1637356"/>
            <a:chOff x="205352" y="1173892"/>
            <a:chExt cx="3220657" cy="16373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0F8F08-0A56-944D-AB5B-16B8D97A475D}"/>
                </a:ext>
              </a:extLst>
            </p:cNvPr>
            <p:cNvGrpSpPr/>
            <p:nvPr/>
          </p:nvGrpSpPr>
          <p:grpSpPr>
            <a:xfrm>
              <a:off x="205352" y="1566820"/>
              <a:ext cx="3220657" cy="1244428"/>
              <a:chOff x="488459" y="2409091"/>
              <a:chExt cx="3220657" cy="12444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31B7C93-EC2B-694C-A604-02CE2DB58D79}"/>
                      </a:ext>
                    </a:extLst>
                  </p:cNvPr>
                  <p:cNvSpPr txBox="1"/>
                  <p:nvPr/>
                </p:nvSpPr>
                <p:spPr>
                  <a:xfrm>
                    <a:off x="488459" y="2409091"/>
                    <a:ext cx="13614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31B7C93-EC2B-694C-A604-02CE2DB58D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459" y="2409091"/>
                    <a:ext cx="1361463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AD441C-68E3-FD49-A0FA-B6F33DAE6521}"/>
                  </a:ext>
                </a:extLst>
              </p:cNvPr>
              <p:cNvSpPr txBox="1"/>
              <p:nvPr/>
            </p:nvSpPr>
            <p:spPr>
              <a:xfrm>
                <a:off x="551441" y="2778807"/>
                <a:ext cx="554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 err="1">
                    <a:solidFill>
                      <a:schemeClr val="accent1"/>
                    </a:solidFill>
                  </a:rPr>
                  <a:t>s.t.</a:t>
                </a: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5F00335-005C-534C-A62C-37024E235EF9}"/>
                      </a:ext>
                    </a:extLst>
                  </p:cNvPr>
                  <p:cNvSpPr txBox="1"/>
                  <p:nvPr/>
                </p:nvSpPr>
                <p:spPr>
                  <a:xfrm>
                    <a:off x="1169190" y="2822522"/>
                    <a:ext cx="2539926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a14:m>
                    <a:r>
                      <a:rPr lang="en-US" sz="2400" dirty="0">
                        <a:solidFill>
                          <a:schemeClr val="accent1"/>
                        </a:solidFill>
                      </a:rPr>
                      <a:t>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∈{0,1}</m:t>
                        </m:r>
                      </m:oMath>
                    </a14:m>
                    <a:r>
                      <a:rPr lang="en-US" sz="2400" dirty="0">
                        <a:solidFill>
                          <a:schemeClr val="accent1"/>
                        </a:solidFill>
                      </a:rPr>
                      <a:t> for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5F00335-005C-534C-A62C-37024E235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9190" y="2822522"/>
                    <a:ext cx="2539926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98" b="-134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4076FC3-B670-4840-8992-9FF9A8B77FA1}"/>
                    </a:ext>
                  </a:extLst>
                </p:cNvPr>
                <p:cNvSpPr txBox="1"/>
                <p:nvPr/>
              </p:nvSpPr>
              <p:spPr>
                <a:xfrm>
                  <a:off x="205352" y="1173892"/>
                  <a:ext cx="20431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400" dirty="0"/>
                    <a:t>Given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lang="en-US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4076FC3-B670-4840-8992-9FF9A8B77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352" y="1173892"/>
                  <a:ext cx="204312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4321" t="-8108" r="-3704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026158-986D-FF46-BFEC-88D0402B2084}"/>
              </a:ext>
            </a:extLst>
          </p:cNvPr>
          <p:cNvGrpSpPr/>
          <p:nvPr/>
        </p:nvGrpSpPr>
        <p:grpSpPr>
          <a:xfrm>
            <a:off x="8387304" y="2584250"/>
            <a:ext cx="2893047" cy="2042107"/>
            <a:chOff x="5403960" y="1087955"/>
            <a:chExt cx="2893047" cy="204210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9D363A-44ED-8346-8C64-3F03A8AF9F65}"/>
                </a:ext>
              </a:extLst>
            </p:cNvPr>
            <p:cNvSpPr/>
            <p:nvPr/>
          </p:nvSpPr>
          <p:spPr>
            <a:xfrm>
              <a:off x="7035123" y="1087955"/>
              <a:ext cx="369277" cy="36927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010C83D-55A6-E34E-84D9-C70D1EE9A23E}"/>
                </a:ext>
              </a:extLst>
            </p:cNvPr>
            <p:cNvSpPr/>
            <p:nvPr/>
          </p:nvSpPr>
          <p:spPr>
            <a:xfrm>
              <a:off x="6142517" y="1978020"/>
              <a:ext cx="369277" cy="36927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31B2FE8-A488-5149-9D3D-5A72A1F59C80}"/>
                </a:ext>
              </a:extLst>
            </p:cNvPr>
            <p:cNvSpPr/>
            <p:nvPr/>
          </p:nvSpPr>
          <p:spPr>
            <a:xfrm>
              <a:off x="7927730" y="1978020"/>
              <a:ext cx="369277" cy="36927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4A09D2-5939-184E-980B-71B5B3EB4F33}"/>
                </a:ext>
              </a:extLst>
            </p:cNvPr>
            <p:cNvSpPr/>
            <p:nvPr/>
          </p:nvSpPr>
          <p:spPr>
            <a:xfrm>
              <a:off x="5403960" y="2760785"/>
              <a:ext cx="369277" cy="36927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67347C-2536-FC41-877F-790FDCAC99DA}"/>
                </a:ext>
              </a:extLst>
            </p:cNvPr>
            <p:cNvSpPr/>
            <p:nvPr/>
          </p:nvSpPr>
          <p:spPr>
            <a:xfrm>
              <a:off x="6916242" y="2760785"/>
              <a:ext cx="369277" cy="36927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8E8B85B-43E1-3344-AEA4-7E8B5F885A5B}"/>
                </a:ext>
              </a:extLst>
            </p:cNvPr>
            <p:cNvCxnSpPr>
              <a:stCxn id="12" idx="3"/>
              <a:endCxn id="13" idx="7"/>
            </p:cNvCxnSpPr>
            <p:nvPr/>
          </p:nvCxnSpPr>
          <p:spPr>
            <a:xfrm flipH="1">
              <a:off x="6457715" y="1403153"/>
              <a:ext cx="631487" cy="628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436EB0-FA8B-3348-8D47-1C2BD2CFEDD5}"/>
                </a:ext>
              </a:extLst>
            </p:cNvPr>
            <p:cNvCxnSpPr>
              <a:cxnSpLocks/>
              <a:stCxn id="12" idx="5"/>
              <a:endCxn id="14" idx="1"/>
            </p:cNvCxnSpPr>
            <p:nvPr/>
          </p:nvCxnSpPr>
          <p:spPr>
            <a:xfrm>
              <a:off x="7350321" y="1403153"/>
              <a:ext cx="631488" cy="628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D1E303A-BE61-C044-A613-4D35F88BB01A}"/>
                </a:ext>
              </a:extLst>
            </p:cNvPr>
            <p:cNvCxnSpPr>
              <a:cxnSpLocks/>
              <a:stCxn id="13" idx="3"/>
              <a:endCxn id="15" idx="7"/>
            </p:cNvCxnSpPr>
            <p:nvPr/>
          </p:nvCxnSpPr>
          <p:spPr>
            <a:xfrm flipH="1">
              <a:off x="5719158" y="2293218"/>
              <a:ext cx="477438" cy="5216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8C4D041-1AD6-CE45-AEAE-98359B4F60C2}"/>
                </a:ext>
              </a:extLst>
            </p:cNvPr>
            <p:cNvCxnSpPr>
              <a:cxnSpLocks/>
              <a:stCxn id="13" idx="5"/>
              <a:endCxn id="16" idx="1"/>
            </p:cNvCxnSpPr>
            <p:nvPr/>
          </p:nvCxnSpPr>
          <p:spPr>
            <a:xfrm>
              <a:off x="6457715" y="2293218"/>
              <a:ext cx="512606" cy="5216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339338F-2F34-B441-A292-FF4F4C14EA75}"/>
              </a:ext>
            </a:extLst>
          </p:cNvPr>
          <p:cNvSpPr txBox="1"/>
          <p:nvPr/>
        </p:nvSpPr>
        <p:spPr>
          <a:xfrm>
            <a:off x="21743" y="2620332"/>
            <a:ext cx="260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Branch and Bound: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D7AFA1-2AF5-BA48-9790-A9F366EC2A88}"/>
              </a:ext>
            </a:extLst>
          </p:cNvPr>
          <p:cNvSpPr txBox="1"/>
          <p:nvPr/>
        </p:nvSpPr>
        <p:spPr>
          <a:xfrm>
            <a:off x="184865" y="3047080"/>
            <a:ext cx="69711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Most popular solution method for MIPs.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Recursively partitions solution space.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Each node fixes some integral variable to be 0 or 1.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Algorithm carefully avoids exploring some subtrees.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A42C2F-A583-2347-A580-EFB8A266AF5C}"/>
              </a:ext>
            </a:extLst>
          </p:cNvPr>
          <p:cNvGrpSpPr/>
          <p:nvPr/>
        </p:nvGrpSpPr>
        <p:grpSpPr>
          <a:xfrm>
            <a:off x="8128204" y="2446572"/>
            <a:ext cx="2919995" cy="1976426"/>
            <a:chOff x="7956754" y="2018863"/>
            <a:chExt cx="2919995" cy="19764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CB332FF-74F8-9847-9AD0-6781E1BFE0F1}"/>
                    </a:ext>
                  </a:extLst>
                </p:cNvPr>
                <p:cNvSpPr txBox="1"/>
                <p:nvPr/>
              </p:nvSpPr>
              <p:spPr>
                <a:xfrm rot="18900000">
                  <a:off x="8826997" y="2338327"/>
                  <a:ext cx="111966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CB332FF-74F8-9847-9AD0-6781E1BFE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8826997" y="2338327"/>
                  <a:ext cx="111966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E756E1F-477C-5144-814C-FA2903B3EA95}"/>
                    </a:ext>
                  </a:extLst>
                </p:cNvPr>
                <p:cNvSpPr txBox="1"/>
                <p:nvPr/>
              </p:nvSpPr>
              <p:spPr>
                <a:xfrm rot="2848684">
                  <a:off x="10086084" y="2347863"/>
                  <a:ext cx="111966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E756E1F-477C-5144-814C-FA2903B3E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848684">
                  <a:off x="10086084" y="2347863"/>
                  <a:ext cx="111966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8E6157D-2328-964D-B69F-06EFF197B6CD}"/>
                    </a:ext>
                  </a:extLst>
                </p:cNvPr>
                <p:cNvSpPr txBox="1"/>
                <p:nvPr/>
              </p:nvSpPr>
              <p:spPr>
                <a:xfrm rot="18900000">
                  <a:off x="7956754" y="3182985"/>
                  <a:ext cx="11267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8E6157D-2328-964D-B69F-06EFF197B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7956754" y="3182985"/>
                  <a:ext cx="112678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61B910-F023-1846-97AD-F995752DF2FC}"/>
                    </a:ext>
                  </a:extLst>
                </p:cNvPr>
                <p:cNvSpPr txBox="1"/>
                <p:nvPr/>
              </p:nvSpPr>
              <p:spPr>
                <a:xfrm rot="2848684">
                  <a:off x="9244426" y="3204624"/>
                  <a:ext cx="111966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61B910-F023-1846-97AD-F995752DF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848684">
                  <a:off x="9244426" y="3204624"/>
                  <a:ext cx="1119665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11CBEA6-2E24-C340-9B4E-984C9BCA89DC}"/>
              </a:ext>
            </a:extLst>
          </p:cNvPr>
          <p:cNvSpPr txBox="1"/>
          <p:nvPr/>
        </p:nvSpPr>
        <p:spPr>
          <a:xfrm>
            <a:off x="7764954" y="641233"/>
            <a:ext cx="4427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[</a:t>
            </a:r>
            <a:r>
              <a:rPr lang="en-US" sz="2400" dirty="0" err="1"/>
              <a:t>Balcan</a:t>
            </a:r>
            <a:r>
              <a:rPr lang="en-US" sz="2400" dirty="0"/>
              <a:t>, Dick, </a:t>
            </a:r>
            <a:r>
              <a:rPr lang="en-US" sz="2400" dirty="0" err="1"/>
              <a:t>Vitercik</a:t>
            </a:r>
            <a:r>
              <a:rPr lang="en-US" sz="2400" dirty="0"/>
              <a:t>, ICML 2018]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BD2D1-AF1C-FB44-B183-4155E0354196}"/>
              </a:ext>
            </a:extLst>
          </p:cNvPr>
          <p:cNvSpPr txBox="1"/>
          <p:nvPr/>
        </p:nvSpPr>
        <p:spPr>
          <a:xfrm>
            <a:off x="124779" y="4762381"/>
            <a:ext cx="11241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One Significant Question:</a:t>
            </a:r>
            <a:r>
              <a:rPr lang="en-US" sz="2400" dirty="0"/>
              <a:t> How do you decide which variable to branch on in each node?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BB44420-AA7E-DF40-A99D-42E80DAD0883}"/>
                  </a:ext>
                </a:extLst>
              </p:cNvPr>
              <p:cNvSpPr txBox="1"/>
              <p:nvPr/>
            </p:nvSpPr>
            <p:spPr>
              <a:xfrm>
                <a:off x="184865" y="5171820"/>
                <a:ext cx="899669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Goal: solve the MIP with the smallest tree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shortest running time)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Many proposed heuristic rules.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theory or rule of thumb for which rule works the best.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CPLEX manual: “You may need to experiment.”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BB44420-AA7E-DF40-A99D-42E80DA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5" y="5171820"/>
                <a:ext cx="8996694" cy="1569660"/>
              </a:xfrm>
              <a:prstGeom prst="rect">
                <a:avLst/>
              </a:prstGeom>
              <a:blipFill>
                <a:blip r:embed="rId9"/>
                <a:stretch>
                  <a:fillRect l="-846" t="-16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72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2" grpId="0" uiExpand="1" build="p"/>
      <p:bldP spid="5" grpId="0"/>
      <p:bldP spid="36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58FF89-82A5-3A4C-A54E-F84460EF8105}"/>
              </a:ext>
            </a:extLst>
          </p:cNvPr>
          <p:cNvSpPr txBox="1"/>
          <p:nvPr/>
        </p:nvSpPr>
        <p:spPr>
          <a:xfrm>
            <a:off x="395852" y="648535"/>
            <a:ext cx="1739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Our Results: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07C52-C1C1-4C45-B262-5D44F21A1F0B}"/>
              </a:ext>
            </a:extLst>
          </p:cNvPr>
          <p:cNvSpPr txBox="1"/>
          <p:nvPr/>
        </p:nvSpPr>
        <p:spPr>
          <a:xfrm>
            <a:off x="293175" y="1144941"/>
            <a:ext cx="116056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We consider a family of variable selection policies that interpolates between well-known and effective heuristics.</a:t>
            </a:r>
          </a:p>
          <a:p>
            <a:pPr algn="l"/>
            <a:endParaRPr lang="en-US" sz="1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We analyze the intrinsic complexity of the class, guaranteeing uniform convergence of the average utilities for all algorithms from the family.</a:t>
            </a:r>
          </a:p>
          <a:p>
            <a:pPr algn="l"/>
            <a:endParaRPr lang="en-US" sz="1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Provide algorithms for finding the optimal algorithm from the class for a sample (exponential worst-case running time, but in practice they run quite quickly).</a:t>
            </a:r>
          </a:p>
          <a:p>
            <a:pPr algn="l"/>
            <a:endParaRPr lang="en-US" sz="1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Carried out large-scale experiments tuning the variable selection policy of IBM’s CPLEX.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79B5C0-1538-6D41-8303-D50A969C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Driven Branch and Bound for Mixed Integer Programs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7D665-4863-554F-9BE4-31B96B22E611}"/>
              </a:ext>
            </a:extLst>
          </p:cNvPr>
          <p:cNvSpPr txBox="1"/>
          <p:nvPr/>
        </p:nvSpPr>
        <p:spPr>
          <a:xfrm>
            <a:off x="7764954" y="641233"/>
            <a:ext cx="4427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[</a:t>
            </a:r>
            <a:r>
              <a:rPr lang="en-US" sz="2400" dirty="0" err="1"/>
              <a:t>Balcan</a:t>
            </a:r>
            <a:r>
              <a:rPr lang="en-US" sz="2400" dirty="0"/>
              <a:t>, Dick, </a:t>
            </a:r>
            <a:r>
              <a:rPr lang="en-US" sz="2400" dirty="0" err="1"/>
              <a:t>Vitercik</a:t>
            </a:r>
            <a:r>
              <a:rPr lang="en-US" sz="2400" dirty="0"/>
              <a:t>, ICML 2018]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10ABB4-3F42-284D-A02A-8AF6D15A4650}"/>
              </a:ext>
            </a:extLst>
          </p:cNvPr>
          <p:cNvGrpSpPr/>
          <p:nvPr/>
        </p:nvGrpSpPr>
        <p:grpSpPr>
          <a:xfrm>
            <a:off x="314030" y="4711672"/>
            <a:ext cx="11418586" cy="1984621"/>
            <a:chOff x="314030" y="4711672"/>
            <a:chExt cx="11418586" cy="19846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051425-E413-5844-A589-D8DD176C6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31855" y="4723044"/>
              <a:ext cx="2100761" cy="15731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965B8B-3E65-B34C-82BD-A34EF0E06D04}"/>
                </a:ext>
              </a:extLst>
            </p:cNvPr>
            <p:cNvSpPr txBox="1"/>
            <p:nvPr/>
          </p:nvSpPr>
          <p:spPr>
            <a:xfrm>
              <a:off x="9978477" y="6296183"/>
              <a:ext cx="1683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CATS Arbitrary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96B889-9D61-034E-A4D0-937522B21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64758" y="4723045"/>
              <a:ext cx="2100761" cy="154933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9287A6-52D8-DF4C-93DA-3E1104C03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94290" y="4723045"/>
              <a:ext cx="2100761" cy="15908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2BE397-5F57-7844-999E-F0157A1FA1C6}"/>
                </a:ext>
              </a:extLst>
            </p:cNvPr>
            <p:cNvSpPr txBox="1"/>
            <p:nvPr/>
          </p:nvSpPr>
          <p:spPr>
            <a:xfrm>
              <a:off x="7973118" y="6265449"/>
              <a:ext cx="122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Clustering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D1EE25-F231-8446-B98C-108D8F0BEB30}"/>
                </a:ext>
              </a:extLst>
            </p:cNvPr>
            <p:cNvSpPr txBox="1"/>
            <p:nvPr/>
          </p:nvSpPr>
          <p:spPr>
            <a:xfrm>
              <a:off x="5229101" y="6265449"/>
              <a:ext cx="20008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Linear Separators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D67151-EB38-424B-AFA9-88AA14A89018}"/>
                </a:ext>
              </a:extLst>
            </p:cNvPr>
            <p:cNvSpPr txBox="1"/>
            <p:nvPr/>
          </p:nvSpPr>
          <p:spPr>
            <a:xfrm>
              <a:off x="314030" y="4711672"/>
              <a:ext cx="4632340" cy="172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400" dirty="0"/>
                <a:t>Use callbacks to modify variable selection rule.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400" dirty="0"/>
                <a:t>Experiments carried out on a cluster of 256 AWS vCPUs.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47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F548-B971-B34E-AB19-23F3A515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4F8520-1CDC-2A45-8978-A1B01A281D15}"/>
              </a:ext>
            </a:extLst>
          </p:cNvPr>
          <p:cNvSpPr txBox="1"/>
          <p:nvPr/>
        </p:nvSpPr>
        <p:spPr>
          <a:xfrm>
            <a:off x="206020" y="1510181"/>
            <a:ext cx="6228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513" indent="-290513" algn="l"/>
            <a:r>
              <a:rPr lang="en-US" sz="2400" dirty="0"/>
              <a:t>1. Online and Private Optimization of Piecewise Lipschitz Functions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A03706-B4C5-AD47-B296-24410FD33368}"/>
              </a:ext>
            </a:extLst>
          </p:cNvPr>
          <p:cNvSpPr txBox="1"/>
          <p:nvPr/>
        </p:nvSpPr>
        <p:spPr>
          <a:xfrm>
            <a:off x="224286" y="5684126"/>
            <a:ext cx="3360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2. Envy-free Classification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F6748F-2441-2343-A488-16D235CB4919}"/>
              </a:ext>
            </a:extLst>
          </p:cNvPr>
          <p:cNvGrpSpPr/>
          <p:nvPr/>
        </p:nvGrpSpPr>
        <p:grpSpPr>
          <a:xfrm>
            <a:off x="6956299" y="804411"/>
            <a:ext cx="2291273" cy="1875533"/>
            <a:chOff x="451927" y="2586531"/>
            <a:chExt cx="2291273" cy="187553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008FDB-ED85-EA48-9CD6-3CF255277781}"/>
                </a:ext>
              </a:extLst>
            </p:cNvPr>
            <p:cNvSpPr txBox="1"/>
            <p:nvPr/>
          </p:nvSpPr>
          <p:spPr>
            <a:xfrm>
              <a:off x="451927" y="2586531"/>
              <a:ext cx="22912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Beyond Prediction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D38D842-A2DF-D047-9AA1-82EAA040BC2E}"/>
                </a:ext>
              </a:extLst>
            </p:cNvPr>
            <p:cNvSpPr/>
            <p:nvPr/>
          </p:nvSpPr>
          <p:spPr>
            <a:xfrm>
              <a:off x="451928" y="2995052"/>
              <a:ext cx="2102839" cy="14670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E02F193-49A0-A042-92B1-A186C3C8BB4F}"/>
                </a:ext>
              </a:extLst>
            </p:cNvPr>
            <p:cNvSpPr/>
            <p:nvPr/>
          </p:nvSpPr>
          <p:spPr>
            <a:xfrm>
              <a:off x="595063" y="3451493"/>
              <a:ext cx="1460378" cy="86197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0F447209-EB15-934B-85D1-B3C13DD85A75}"/>
                </a:ext>
              </a:extLst>
            </p:cNvPr>
            <p:cNvSpPr/>
            <p:nvPr/>
          </p:nvSpPr>
          <p:spPr>
            <a:xfrm rot="10800000">
              <a:off x="748666" y="3143643"/>
              <a:ext cx="533395" cy="307850"/>
            </a:xfrm>
            <a:prstGeom prst="trapezoid">
              <a:avLst>
                <a:gd name="adj" fmla="val 29657"/>
              </a:avLst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0996BF40-F7AB-2F40-872A-4EC49C2E0A2B}"/>
                </a:ext>
              </a:extLst>
            </p:cNvPr>
            <p:cNvSpPr/>
            <p:nvPr/>
          </p:nvSpPr>
          <p:spPr>
            <a:xfrm rot="16200000">
              <a:off x="1968784" y="3870626"/>
              <a:ext cx="529502" cy="356190"/>
            </a:xfrm>
            <a:prstGeom prst="trapezoid">
              <a:avLst>
                <a:gd name="adj" fmla="val 49000"/>
              </a:avLst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8625C2-D460-D24A-8E50-0B25EB71E26B}"/>
                </a:ext>
              </a:extLst>
            </p:cNvPr>
            <p:cNvGrpSpPr/>
            <p:nvPr/>
          </p:nvGrpSpPr>
          <p:grpSpPr>
            <a:xfrm>
              <a:off x="664325" y="3906137"/>
              <a:ext cx="1324887" cy="252408"/>
              <a:chOff x="1314251" y="3665984"/>
              <a:chExt cx="2576675" cy="49088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A7804F9-361E-AD4F-A1F6-C6F657F611A3}"/>
                  </a:ext>
                </a:extLst>
              </p:cNvPr>
              <p:cNvGrpSpPr/>
              <p:nvPr/>
            </p:nvGrpSpPr>
            <p:grpSpPr>
              <a:xfrm rot="19911205">
                <a:off x="1314251" y="3671828"/>
                <a:ext cx="374074" cy="471611"/>
                <a:chOff x="7426037" y="2036064"/>
                <a:chExt cx="374074" cy="47161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36B3A58-1CC5-574C-B137-EA8B5C0B47F4}"/>
                    </a:ext>
                  </a:extLst>
                </p:cNvPr>
                <p:cNvSpPr/>
                <p:nvPr/>
              </p:nvSpPr>
              <p:spPr>
                <a:xfrm>
                  <a:off x="7426037" y="2133601"/>
                  <a:ext cx="374074" cy="374074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7F25588-3BCA-E04F-8AB7-4EDE746367E8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30042C0F-902B-404E-BF91-BAEBE4B8442C}"/>
                  </a:ext>
                </a:extLst>
              </p:cNvPr>
              <p:cNvGrpSpPr/>
              <p:nvPr/>
            </p:nvGrpSpPr>
            <p:grpSpPr>
              <a:xfrm rot="3170916">
                <a:off x="1886580" y="3684381"/>
                <a:ext cx="374074" cy="471608"/>
                <a:chOff x="7426039" y="2036064"/>
                <a:chExt cx="374074" cy="471608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9DAB5A8-E107-8142-B6A9-7D1172FF6AEE}"/>
                    </a:ext>
                  </a:extLst>
                </p:cNvPr>
                <p:cNvSpPr/>
                <p:nvPr/>
              </p:nvSpPr>
              <p:spPr>
                <a:xfrm>
                  <a:off x="7426039" y="2133598"/>
                  <a:ext cx="374074" cy="374074"/>
                </a:xfrm>
                <a:prstGeom prst="ellipse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95558870-3277-C140-BED8-C0A5BFAE025B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0B9799F-0138-0D44-A491-1170D36903C9}"/>
                  </a:ext>
                </a:extLst>
              </p:cNvPr>
              <p:cNvGrpSpPr/>
              <p:nvPr/>
            </p:nvGrpSpPr>
            <p:grpSpPr>
              <a:xfrm rot="743882">
                <a:off x="2395843" y="3665984"/>
                <a:ext cx="374074" cy="471610"/>
                <a:chOff x="7426036" y="2036064"/>
                <a:chExt cx="374074" cy="47161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3B11D583-7FA5-EA41-BF67-ABA2D65046F4}"/>
                    </a:ext>
                  </a:extLst>
                </p:cNvPr>
                <p:cNvSpPr/>
                <p:nvPr/>
              </p:nvSpPr>
              <p:spPr>
                <a:xfrm>
                  <a:off x="7426036" y="2133599"/>
                  <a:ext cx="374074" cy="374075"/>
                </a:xfrm>
                <a:prstGeom prst="ellipse">
                  <a:avLst/>
                </a:prstGeom>
                <a:solidFill>
                  <a:schemeClr val="accent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B5437E3-CDF6-BE4B-A0A0-3A5535992B28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7CE9948-4976-FA40-8A71-0C9CD9CAEA8C}"/>
                  </a:ext>
                </a:extLst>
              </p:cNvPr>
              <p:cNvGrpSpPr/>
              <p:nvPr/>
            </p:nvGrpSpPr>
            <p:grpSpPr>
              <a:xfrm rot="19181207">
                <a:off x="2879990" y="3675050"/>
                <a:ext cx="374074" cy="471609"/>
                <a:chOff x="7426036" y="2036064"/>
                <a:chExt cx="374074" cy="471609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9D3A21CA-3F44-4445-9445-8AEE86602FE4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4" cy="374073"/>
                </a:xfrm>
                <a:prstGeom prst="ellipse">
                  <a:avLst/>
                </a:prstGeom>
                <a:solidFill>
                  <a:srgbClr val="FF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A4424EAB-6EFB-4B4C-BB84-C51CEE9EB154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E45B983-2183-9F42-92CB-95BD654974BB}"/>
                  </a:ext>
                </a:extLst>
              </p:cNvPr>
              <p:cNvGrpSpPr/>
              <p:nvPr/>
            </p:nvGrpSpPr>
            <p:grpSpPr>
              <a:xfrm rot="7010592">
                <a:off x="3468084" y="3734032"/>
                <a:ext cx="374075" cy="471608"/>
                <a:chOff x="7426032" y="2036064"/>
                <a:chExt cx="374075" cy="471608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F10463A-003A-DF4F-9298-090A804781EC}"/>
                    </a:ext>
                  </a:extLst>
                </p:cNvPr>
                <p:cNvSpPr/>
                <p:nvPr/>
              </p:nvSpPr>
              <p:spPr>
                <a:xfrm>
                  <a:off x="7426032" y="2133598"/>
                  <a:ext cx="374075" cy="374074"/>
                </a:xfrm>
                <a:prstGeom prst="ellipse">
                  <a:avLst/>
                </a:prstGeom>
                <a:solidFill>
                  <a:srgbClr val="7030A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04EC2C1-14A5-4F45-8848-E7AE858E7F58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AD4304-EFA7-D741-918B-FC0867AE9FF4}"/>
                </a:ext>
              </a:extLst>
            </p:cNvPr>
            <p:cNvSpPr txBox="1"/>
            <p:nvPr/>
          </p:nvSpPr>
          <p:spPr>
            <a:xfrm>
              <a:off x="583634" y="3533616"/>
              <a:ext cx="1405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Parameters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427F38-1340-5E4A-A970-3411434BE610}"/>
              </a:ext>
            </a:extLst>
          </p:cNvPr>
          <p:cNvGrpSpPr/>
          <p:nvPr/>
        </p:nvGrpSpPr>
        <p:grpSpPr>
          <a:xfrm>
            <a:off x="9364136" y="827206"/>
            <a:ext cx="2102842" cy="1853765"/>
            <a:chOff x="451927" y="4658656"/>
            <a:chExt cx="2102842" cy="185376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75F01E-46B4-8D44-869A-5556E23D5C4F}"/>
                </a:ext>
              </a:extLst>
            </p:cNvPr>
            <p:cNvSpPr txBox="1"/>
            <p:nvPr/>
          </p:nvSpPr>
          <p:spPr>
            <a:xfrm>
              <a:off x="451927" y="4658656"/>
              <a:ext cx="2102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Social Values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D35921-E622-2746-BEC7-84A23F1165CD}"/>
                </a:ext>
              </a:extLst>
            </p:cNvPr>
            <p:cNvSpPr/>
            <p:nvPr/>
          </p:nvSpPr>
          <p:spPr>
            <a:xfrm>
              <a:off x="451928" y="5045408"/>
              <a:ext cx="2102841" cy="14670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28C3298-988D-464A-8371-8AF0BE876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680" y="5172099"/>
              <a:ext cx="1709338" cy="121362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703F89-34F9-6C4D-A818-A1A9B0DEAC74}"/>
              </a:ext>
            </a:extLst>
          </p:cNvPr>
          <p:cNvGrpSpPr/>
          <p:nvPr/>
        </p:nvGrpSpPr>
        <p:grpSpPr>
          <a:xfrm>
            <a:off x="6742184" y="4875625"/>
            <a:ext cx="2102842" cy="1853765"/>
            <a:chOff x="451927" y="4658656"/>
            <a:chExt cx="2102842" cy="185376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DE4C5E-8088-4149-8717-DC19D3BAA15E}"/>
                </a:ext>
              </a:extLst>
            </p:cNvPr>
            <p:cNvSpPr txBox="1"/>
            <p:nvPr/>
          </p:nvSpPr>
          <p:spPr>
            <a:xfrm>
              <a:off x="451927" y="4658656"/>
              <a:ext cx="2102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Social Values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2E93DC-EB82-104F-8849-018636F3EEDA}"/>
                </a:ext>
              </a:extLst>
            </p:cNvPr>
            <p:cNvSpPr/>
            <p:nvPr/>
          </p:nvSpPr>
          <p:spPr>
            <a:xfrm>
              <a:off x="451928" y="5045408"/>
              <a:ext cx="2102841" cy="14670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66F7348-29E7-3247-8952-27C10E196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680" y="5172099"/>
              <a:ext cx="1709338" cy="121362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03BFDDB-7276-D14C-9624-4BFE44A5E5AB}"/>
              </a:ext>
            </a:extLst>
          </p:cNvPr>
          <p:cNvSpPr txBox="1"/>
          <p:nvPr/>
        </p:nvSpPr>
        <p:spPr>
          <a:xfrm>
            <a:off x="385130" y="2325648"/>
            <a:ext cx="4346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Joint with Nina </a:t>
            </a:r>
            <a:r>
              <a:rPr lang="en-US" sz="2000" dirty="0" err="1"/>
              <a:t>Balcan</a:t>
            </a:r>
            <a:r>
              <a:rPr lang="en-US" sz="2000" dirty="0"/>
              <a:t> and Ellen </a:t>
            </a:r>
            <a:r>
              <a:rPr lang="en-US" sz="2000" dirty="0" err="1"/>
              <a:t>Vitercik</a:t>
            </a:r>
            <a:endParaRPr 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CE5E21-27D5-884E-BA71-BEDFA4B4A5F4}"/>
              </a:ext>
            </a:extLst>
          </p:cNvPr>
          <p:cNvSpPr txBox="1"/>
          <p:nvPr/>
        </p:nvSpPr>
        <p:spPr>
          <a:xfrm>
            <a:off x="385130" y="6145791"/>
            <a:ext cx="6216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Joint with Nina </a:t>
            </a:r>
            <a:r>
              <a:rPr lang="en-US" sz="2000" dirty="0" err="1"/>
              <a:t>Balcan</a:t>
            </a:r>
            <a:r>
              <a:rPr lang="en-US" sz="2000" dirty="0"/>
              <a:t>, Ariel </a:t>
            </a:r>
            <a:r>
              <a:rPr lang="en-US" sz="2000" dirty="0" err="1"/>
              <a:t>Procaccia</a:t>
            </a:r>
            <a:r>
              <a:rPr lang="en-US" sz="2000" dirty="0"/>
              <a:t>, </a:t>
            </a:r>
            <a:r>
              <a:rPr lang="en-US" sz="2000" dirty="0" err="1"/>
              <a:t>Ritesh</a:t>
            </a:r>
            <a:r>
              <a:rPr lang="en-US" sz="2000" dirty="0"/>
              <a:t> </a:t>
            </a:r>
            <a:r>
              <a:rPr lang="en-US" sz="2000" dirty="0" err="1"/>
              <a:t>Noothigattu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CF913-0DC8-AE41-91A0-8E257633C8B9}"/>
              </a:ext>
            </a:extLst>
          </p:cNvPr>
          <p:cNvSpPr txBox="1"/>
          <p:nvPr/>
        </p:nvSpPr>
        <p:spPr>
          <a:xfrm>
            <a:off x="305595" y="2984491"/>
            <a:ext cx="57919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My related work on </a:t>
            </a:r>
            <a:r>
              <a:rPr lang="en-US" sz="2400" b="1" dirty="0"/>
              <a:t>algorithm configuration</a:t>
            </a:r>
            <a:r>
              <a:rPr lang="en-US" sz="2400" dirty="0"/>
              <a:t>.</a:t>
            </a:r>
          </a:p>
          <a:p>
            <a:pPr algn="l"/>
            <a:r>
              <a:rPr lang="en-US" sz="2000" dirty="0"/>
              <a:t>Joint with Nina </a:t>
            </a:r>
            <a:r>
              <a:rPr lang="en-US" sz="2000" dirty="0" err="1"/>
              <a:t>Balcan</a:t>
            </a:r>
            <a:r>
              <a:rPr lang="en-US" sz="2000" dirty="0"/>
              <a:t>, Colin White, and Ellen </a:t>
            </a:r>
            <a:r>
              <a:rPr lang="en-US" sz="2000" dirty="0" err="1"/>
              <a:t>Vitercik</a:t>
            </a:r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AAD9F1-1930-6647-BE55-5F161F82B32B}"/>
              </a:ext>
            </a:extLst>
          </p:cNvPr>
          <p:cNvGrpSpPr/>
          <p:nvPr/>
        </p:nvGrpSpPr>
        <p:grpSpPr>
          <a:xfrm>
            <a:off x="7300287" y="2794141"/>
            <a:ext cx="4668570" cy="2134573"/>
            <a:chOff x="7300287" y="2794141"/>
            <a:chExt cx="4668570" cy="213457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CDD52A-BE54-5745-9C49-CC0E20CF616C}"/>
                </a:ext>
              </a:extLst>
            </p:cNvPr>
            <p:cNvGrpSpPr/>
            <p:nvPr/>
          </p:nvGrpSpPr>
          <p:grpSpPr>
            <a:xfrm>
              <a:off x="7487009" y="3190919"/>
              <a:ext cx="4391001" cy="1737795"/>
              <a:chOff x="7415869" y="3028497"/>
              <a:chExt cx="4391001" cy="173779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8CD32ED-812F-9C45-87F1-A745C3D9AFEA}"/>
                  </a:ext>
                </a:extLst>
              </p:cNvPr>
              <p:cNvGrpSpPr/>
              <p:nvPr/>
            </p:nvGrpSpPr>
            <p:grpSpPr>
              <a:xfrm>
                <a:off x="9251597" y="3028497"/>
                <a:ext cx="2555273" cy="1737795"/>
                <a:chOff x="8072298" y="2133509"/>
                <a:chExt cx="3036603" cy="2065139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D568CC5-4AAD-A54D-8AB5-EF5E9197194E}"/>
                    </a:ext>
                  </a:extLst>
                </p:cNvPr>
                <p:cNvGrpSpPr/>
                <p:nvPr/>
              </p:nvGrpSpPr>
              <p:grpSpPr>
                <a:xfrm>
                  <a:off x="8215854" y="2156541"/>
                  <a:ext cx="2893047" cy="2042107"/>
                  <a:chOff x="5403960" y="1087955"/>
                  <a:chExt cx="2893047" cy="2042107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18B24F83-B7CC-654D-B9D8-76B12736F268}"/>
                      </a:ext>
                    </a:extLst>
                  </p:cNvPr>
                  <p:cNvSpPr/>
                  <p:nvPr/>
                </p:nvSpPr>
                <p:spPr>
                  <a:xfrm>
                    <a:off x="7035123" y="1087955"/>
                    <a:ext cx="369277" cy="36927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43A5C77E-059C-DC4D-B296-FFB86927EEC2}"/>
                      </a:ext>
                    </a:extLst>
                  </p:cNvPr>
                  <p:cNvSpPr/>
                  <p:nvPr/>
                </p:nvSpPr>
                <p:spPr>
                  <a:xfrm>
                    <a:off x="6142517" y="1978020"/>
                    <a:ext cx="369277" cy="36927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57F7C81-079B-5543-9789-2DA67577DB53}"/>
                      </a:ext>
                    </a:extLst>
                  </p:cNvPr>
                  <p:cNvSpPr/>
                  <p:nvPr/>
                </p:nvSpPr>
                <p:spPr>
                  <a:xfrm>
                    <a:off x="7927730" y="1978020"/>
                    <a:ext cx="369277" cy="36927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C5A5F179-7DA6-3F4F-BDF7-41B19FC99158}"/>
                      </a:ext>
                    </a:extLst>
                  </p:cNvPr>
                  <p:cNvSpPr/>
                  <p:nvPr/>
                </p:nvSpPr>
                <p:spPr>
                  <a:xfrm>
                    <a:off x="5403960" y="2760785"/>
                    <a:ext cx="369277" cy="36927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1EDD646A-8C8D-944E-8224-51B08752D71B}"/>
                      </a:ext>
                    </a:extLst>
                  </p:cNvPr>
                  <p:cNvSpPr/>
                  <p:nvPr/>
                </p:nvSpPr>
                <p:spPr>
                  <a:xfrm>
                    <a:off x="6916242" y="2760785"/>
                    <a:ext cx="369277" cy="36927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158C2C1B-BAD5-6E4F-9A82-EDC1FBA53ACB}"/>
                      </a:ext>
                    </a:extLst>
                  </p:cNvPr>
                  <p:cNvCxnSpPr>
                    <a:stCxn id="100" idx="3"/>
                    <a:endCxn id="101" idx="7"/>
                  </p:cNvCxnSpPr>
                  <p:nvPr/>
                </p:nvCxnSpPr>
                <p:spPr>
                  <a:xfrm flipH="1">
                    <a:off x="6457715" y="1403153"/>
                    <a:ext cx="631487" cy="628946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5D2810F7-F7F1-AD4E-9E72-E5D073587AC5}"/>
                      </a:ext>
                    </a:extLst>
                  </p:cNvPr>
                  <p:cNvCxnSpPr>
                    <a:cxnSpLocks/>
                    <a:stCxn id="100" idx="5"/>
                    <a:endCxn id="102" idx="1"/>
                  </p:cNvCxnSpPr>
                  <p:nvPr/>
                </p:nvCxnSpPr>
                <p:spPr>
                  <a:xfrm>
                    <a:off x="7350321" y="1403153"/>
                    <a:ext cx="631488" cy="628946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8BC7D498-5B50-0142-9210-D2CA781CFA17}"/>
                      </a:ext>
                    </a:extLst>
                  </p:cNvPr>
                  <p:cNvCxnSpPr>
                    <a:cxnSpLocks/>
                    <a:stCxn id="101" idx="3"/>
                    <a:endCxn id="103" idx="7"/>
                  </p:cNvCxnSpPr>
                  <p:nvPr/>
                </p:nvCxnSpPr>
                <p:spPr>
                  <a:xfrm flipH="1">
                    <a:off x="5719158" y="2293218"/>
                    <a:ext cx="477438" cy="521646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B828644B-3FE5-C645-83BE-A80A8B663C25}"/>
                      </a:ext>
                    </a:extLst>
                  </p:cNvPr>
                  <p:cNvCxnSpPr>
                    <a:cxnSpLocks/>
                    <a:stCxn id="101" idx="5"/>
                    <a:endCxn id="104" idx="1"/>
                  </p:cNvCxnSpPr>
                  <p:nvPr/>
                </p:nvCxnSpPr>
                <p:spPr>
                  <a:xfrm>
                    <a:off x="6457715" y="2293218"/>
                    <a:ext cx="512606" cy="521646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A2030DCB-B038-6140-9E5F-4BD85A5814B8}"/>
                    </a:ext>
                  </a:extLst>
                </p:cNvPr>
                <p:cNvGrpSpPr/>
                <p:nvPr/>
              </p:nvGrpSpPr>
              <p:grpSpPr>
                <a:xfrm>
                  <a:off x="8072298" y="2133509"/>
                  <a:ext cx="2758284" cy="1749793"/>
                  <a:chOff x="8072298" y="2133509"/>
                  <a:chExt cx="2758284" cy="174979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0" name="TextBox 109">
                        <a:extLst>
                          <a:ext uri="{FF2B5EF4-FFF2-40B4-BE49-F238E27FC236}">
                            <a16:creationId xmlns:a16="http://schemas.microsoft.com/office/drawing/2014/main" id="{25D19DE7-EE8F-5545-89CA-C6D6AA96B29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941643" y="2384493"/>
                        <a:ext cx="89037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0" name="TextBox 109">
                        <a:extLst>
                          <a:ext uri="{FF2B5EF4-FFF2-40B4-BE49-F238E27FC236}">
                            <a16:creationId xmlns:a16="http://schemas.microsoft.com/office/drawing/2014/main" id="{25D19DE7-EE8F-5545-89CA-C6D6AA96B2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8900000">
                        <a:off x="8941643" y="2384493"/>
                        <a:ext cx="890372" cy="3693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F9684D8B-B06A-5041-AF87-102AE5C66CC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848684">
                        <a:off x="10200730" y="2394029"/>
                        <a:ext cx="89037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F9684D8B-B06A-5041-AF87-102AE5C66CC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848684">
                        <a:off x="10200730" y="2394029"/>
                        <a:ext cx="890372" cy="36933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819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7A8C84D7-6603-4C4F-9FE1-A1B2E7396C8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072298" y="3229151"/>
                        <a:ext cx="8956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7A8C84D7-6603-4C4F-9FE1-A1B2E7396C8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8900000">
                        <a:off x="8072298" y="3229151"/>
                        <a:ext cx="895693" cy="369332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r="-8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A0FEDA03-6196-284B-BBD5-B1948091B508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848684">
                        <a:off x="9356412" y="3250790"/>
                        <a:ext cx="8956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A0FEDA03-6196-284B-BBD5-B1948091B50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848684">
                        <a:off x="9356412" y="3250790"/>
                        <a:ext cx="895693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8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8FA5CB8B-37CB-0B4B-84A2-21E960E29A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15869" y="3102222"/>
                <a:ext cx="1247902" cy="1491625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9C9276-0138-644F-AABC-BE99A9A44355}"/>
                </a:ext>
              </a:extLst>
            </p:cNvPr>
            <p:cNvSpPr txBox="1"/>
            <p:nvPr/>
          </p:nvSpPr>
          <p:spPr>
            <a:xfrm>
              <a:off x="7300287" y="2821000"/>
              <a:ext cx="1434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Clustering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B6081F-0CE1-AD4D-9D49-FE7AF02E4B8A}"/>
                </a:ext>
              </a:extLst>
            </p:cNvPr>
            <p:cNvSpPr txBox="1"/>
            <p:nvPr/>
          </p:nvSpPr>
          <p:spPr>
            <a:xfrm>
              <a:off x="9753058" y="2794141"/>
              <a:ext cx="221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Branch &amp; Bound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047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80" grpId="0"/>
      <p:bldP spid="8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>
            <a:extLst>
              <a:ext uri="{FF2B5EF4-FFF2-40B4-BE49-F238E27FC236}">
                <a16:creationId xmlns:a16="http://schemas.microsoft.com/office/drawing/2014/main" id="{F689931B-0EA7-C14B-AB0C-56376CF2C478}"/>
              </a:ext>
            </a:extLst>
          </p:cNvPr>
          <p:cNvSpPr txBox="1">
            <a:spLocks/>
          </p:cNvSpPr>
          <p:nvPr/>
        </p:nvSpPr>
        <p:spPr>
          <a:xfrm>
            <a:off x="316316" y="302217"/>
            <a:ext cx="11509350" cy="2106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Piecewise Lipschitz Optimization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6151F8-A071-0544-AB58-0B8E4198F552}"/>
              </a:ext>
            </a:extLst>
          </p:cNvPr>
          <p:cNvSpPr txBox="1"/>
          <p:nvPr/>
        </p:nvSpPr>
        <p:spPr>
          <a:xfrm>
            <a:off x="2343656" y="2415288"/>
            <a:ext cx="745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Joint work with Nina </a:t>
            </a:r>
            <a:r>
              <a:rPr lang="en-US" sz="2400" dirty="0" err="1"/>
              <a:t>Balcan</a:t>
            </a:r>
            <a:r>
              <a:rPr lang="en-US" sz="2400" dirty="0"/>
              <a:t> and Ellen </a:t>
            </a:r>
            <a:r>
              <a:rPr lang="en-US" sz="2400" dirty="0" err="1"/>
              <a:t>Vitercik</a:t>
            </a:r>
            <a:r>
              <a:rPr lang="en-US" sz="2400" dirty="0"/>
              <a:t> [FOCS 2018]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EEDFA1A-4C62-0E49-802B-70191F457F4B}"/>
              </a:ext>
            </a:extLst>
          </p:cNvPr>
          <p:cNvGrpSpPr/>
          <p:nvPr/>
        </p:nvGrpSpPr>
        <p:grpSpPr>
          <a:xfrm>
            <a:off x="6505010" y="3673586"/>
            <a:ext cx="3316508" cy="2313709"/>
            <a:chOff x="1514264" y="1519322"/>
            <a:chExt cx="3316508" cy="231370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0FB617-6828-5246-A140-1B92B4C8E9DD}"/>
                </a:ext>
              </a:extLst>
            </p:cNvPr>
            <p:cNvSpPr/>
            <p:nvPr/>
          </p:nvSpPr>
          <p:spPr>
            <a:xfrm>
              <a:off x="1514264" y="1519322"/>
              <a:ext cx="3316508" cy="23137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E0561AC-BE42-5D44-93C3-4781C3BC8BA4}"/>
                </a:ext>
              </a:extLst>
            </p:cNvPr>
            <p:cNvGrpSpPr/>
            <p:nvPr/>
          </p:nvGrpSpPr>
          <p:grpSpPr>
            <a:xfrm>
              <a:off x="1740011" y="1753674"/>
              <a:ext cx="2865012" cy="1845004"/>
              <a:chOff x="4372315" y="2532234"/>
              <a:chExt cx="3532908" cy="227511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566AE54-0242-6546-BDCD-4D10E9873215}"/>
                  </a:ext>
                </a:extLst>
              </p:cNvPr>
              <p:cNvSpPr/>
              <p:nvPr/>
            </p:nvSpPr>
            <p:spPr>
              <a:xfrm>
                <a:off x="4372315" y="3130948"/>
                <a:ext cx="2840182" cy="1676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apezoid 48">
                <a:extLst>
                  <a:ext uri="{FF2B5EF4-FFF2-40B4-BE49-F238E27FC236}">
                    <a16:creationId xmlns:a16="http://schemas.microsoft.com/office/drawing/2014/main" id="{19864CE8-9AAC-AA4E-908C-DB6D97918ED9}"/>
                  </a:ext>
                </a:extLst>
              </p:cNvPr>
              <p:cNvSpPr/>
              <p:nvPr/>
            </p:nvSpPr>
            <p:spPr>
              <a:xfrm rot="10800000">
                <a:off x="4671047" y="2532234"/>
                <a:ext cx="1037360" cy="598714"/>
              </a:xfrm>
              <a:prstGeom prst="trapezoid">
                <a:avLst>
                  <a:gd name="adj" fmla="val 29657"/>
                </a:avLst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3BAC6A68-4D4C-3042-8486-1E33AF78CB4A}"/>
                  </a:ext>
                </a:extLst>
              </p:cNvPr>
              <p:cNvSpPr/>
              <p:nvPr/>
            </p:nvSpPr>
            <p:spPr>
              <a:xfrm rot="16200000">
                <a:off x="7043965" y="3946090"/>
                <a:ext cx="1029789" cy="692727"/>
              </a:xfrm>
              <a:prstGeom prst="trapezoid">
                <a:avLst>
                  <a:gd name="adj" fmla="val 49000"/>
                </a:avLst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176ECF-56FC-2942-809F-F19463D5675B}"/>
                  </a:ext>
                </a:extLst>
              </p:cNvPr>
              <p:cNvGrpSpPr/>
              <p:nvPr/>
            </p:nvGrpSpPr>
            <p:grpSpPr>
              <a:xfrm>
                <a:off x="4507016" y="3761112"/>
                <a:ext cx="2576675" cy="490891"/>
                <a:chOff x="1314249" y="3665984"/>
                <a:chExt cx="2576675" cy="490891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D55A0362-7817-6C4D-A1F4-A4498CDFD143}"/>
                    </a:ext>
                  </a:extLst>
                </p:cNvPr>
                <p:cNvGrpSpPr/>
                <p:nvPr/>
              </p:nvGrpSpPr>
              <p:grpSpPr>
                <a:xfrm rot="19911205">
                  <a:off x="1314249" y="3671829"/>
                  <a:ext cx="374073" cy="471609"/>
                  <a:chOff x="7426036" y="2036064"/>
                  <a:chExt cx="374073" cy="471609"/>
                </a:xfrm>
              </p:grpSpPr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ED47A734-C089-3C4A-B543-F20211484696}"/>
                      </a:ext>
                    </a:extLst>
                  </p:cNvPr>
                  <p:cNvSpPr/>
                  <p:nvPr/>
                </p:nvSpPr>
                <p:spPr>
                  <a:xfrm>
                    <a:off x="7426036" y="2133600"/>
                    <a:ext cx="374073" cy="374073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C7F821B8-FAB8-C54F-BE9A-46D940449A6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13072" y="2036064"/>
                    <a:ext cx="0" cy="1870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54909CD2-1320-0F44-A6B7-BC54D8D3ADEB}"/>
                    </a:ext>
                  </a:extLst>
                </p:cNvPr>
                <p:cNvGrpSpPr/>
                <p:nvPr/>
              </p:nvGrpSpPr>
              <p:grpSpPr>
                <a:xfrm rot="3170916">
                  <a:off x="1886578" y="3684378"/>
                  <a:ext cx="374073" cy="471609"/>
                  <a:chOff x="7426036" y="2036064"/>
                  <a:chExt cx="374073" cy="471609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89250FE-FF1C-434C-8D1E-9EA19F149006}"/>
                      </a:ext>
                    </a:extLst>
                  </p:cNvPr>
                  <p:cNvSpPr/>
                  <p:nvPr/>
                </p:nvSpPr>
                <p:spPr>
                  <a:xfrm>
                    <a:off x="7426036" y="2133600"/>
                    <a:ext cx="374073" cy="37407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6361A0E6-A93F-EB4F-9C68-F30E8D07A7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13072" y="2036064"/>
                    <a:ext cx="0" cy="1870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F7CC1CC8-36B8-4046-A576-61BF2A68C3F3}"/>
                    </a:ext>
                  </a:extLst>
                </p:cNvPr>
                <p:cNvGrpSpPr/>
                <p:nvPr/>
              </p:nvGrpSpPr>
              <p:grpSpPr>
                <a:xfrm rot="743882">
                  <a:off x="2395843" y="3665984"/>
                  <a:ext cx="374073" cy="471609"/>
                  <a:chOff x="7426036" y="2036064"/>
                  <a:chExt cx="374073" cy="471609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657A1E7D-F7B7-D248-BA85-607157A1CD43}"/>
                      </a:ext>
                    </a:extLst>
                  </p:cNvPr>
                  <p:cNvSpPr/>
                  <p:nvPr/>
                </p:nvSpPr>
                <p:spPr>
                  <a:xfrm>
                    <a:off x="7426036" y="2133600"/>
                    <a:ext cx="374073" cy="374073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C9F7F029-52F6-8D4B-82DB-FEA0F2E2AA7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13072" y="2036064"/>
                    <a:ext cx="0" cy="1870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04F4369C-BBDB-3148-8F92-F44330F2CEB8}"/>
                    </a:ext>
                  </a:extLst>
                </p:cNvPr>
                <p:cNvGrpSpPr/>
                <p:nvPr/>
              </p:nvGrpSpPr>
              <p:grpSpPr>
                <a:xfrm rot="19181207">
                  <a:off x="2879989" y="3675050"/>
                  <a:ext cx="374073" cy="471609"/>
                  <a:chOff x="7426036" y="2036064"/>
                  <a:chExt cx="374073" cy="471609"/>
                </a:xfrm>
              </p:grpSpPr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115EF4CC-7FA2-204D-834E-3C267463D643}"/>
                      </a:ext>
                    </a:extLst>
                  </p:cNvPr>
                  <p:cNvSpPr/>
                  <p:nvPr/>
                </p:nvSpPr>
                <p:spPr>
                  <a:xfrm>
                    <a:off x="7426036" y="2133600"/>
                    <a:ext cx="374073" cy="37407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D1AE75FA-8F8A-474F-901E-B3E08B1450E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13072" y="2036064"/>
                    <a:ext cx="0" cy="1870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4FA63E7E-5EE8-D941-A06E-E19A699ADA81}"/>
                    </a:ext>
                  </a:extLst>
                </p:cNvPr>
                <p:cNvGrpSpPr/>
                <p:nvPr/>
              </p:nvGrpSpPr>
              <p:grpSpPr>
                <a:xfrm rot="7010592">
                  <a:off x="3468083" y="3734034"/>
                  <a:ext cx="374073" cy="471609"/>
                  <a:chOff x="7426036" y="2036064"/>
                  <a:chExt cx="374073" cy="471609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EB483810-1338-9840-BF4C-423D352CB093}"/>
                      </a:ext>
                    </a:extLst>
                  </p:cNvPr>
                  <p:cNvSpPr/>
                  <p:nvPr/>
                </p:nvSpPr>
                <p:spPr>
                  <a:xfrm>
                    <a:off x="7426036" y="2133600"/>
                    <a:ext cx="374073" cy="374073"/>
                  </a:xfrm>
                  <a:prstGeom prst="ellipse">
                    <a:avLst/>
                  </a:prstGeom>
                  <a:solidFill>
                    <a:srgbClr val="7030A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A3157659-EB89-A44A-9030-69057762D5C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13072" y="2036064"/>
                    <a:ext cx="0" cy="1870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02FE64-B5AD-024D-9E38-07881C6B66AF}"/>
                  </a:ext>
                </a:extLst>
              </p:cNvPr>
              <p:cNvSpPr txBox="1"/>
              <p:nvPr/>
            </p:nvSpPr>
            <p:spPr>
              <a:xfrm>
                <a:off x="4383722" y="3254145"/>
                <a:ext cx="1605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Parameters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712A7D0-89F8-F543-9673-31290B5B44AE}"/>
                  </a:ext>
                </a:extLst>
              </p:cNvPr>
              <p:cNvSpPr txBox="1"/>
              <p:nvPr/>
            </p:nvSpPr>
            <p:spPr>
              <a:xfrm>
                <a:off x="4481758" y="4345567"/>
                <a:ext cx="470597" cy="341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0.1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A41CC0F-1C59-7940-9775-17809CD41DC6}"/>
                  </a:ext>
                </a:extLst>
              </p:cNvPr>
              <p:cNvSpPr txBox="1"/>
              <p:nvPr/>
            </p:nvSpPr>
            <p:spPr>
              <a:xfrm>
                <a:off x="5003587" y="4345567"/>
                <a:ext cx="470597" cy="341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0.3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6E28D15-44F9-E248-8624-1CB952E6C644}"/>
                  </a:ext>
                </a:extLst>
              </p:cNvPr>
              <p:cNvSpPr txBox="1"/>
              <p:nvPr/>
            </p:nvSpPr>
            <p:spPr>
              <a:xfrm>
                <a:off x="5525416" y="4345567"/>
                <a:ext cx="470597" cy="341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0.2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BF4CAB-30FE-FB48-8B16-75852C31F676}"/>
                  </a:ext>
                </a:extLst>
              </p:cNvPr>
              <p:cNvSpPr txBox="1"/>
              <p:nvPr/>
            </p:nvSpPr>
            <p:spPr>
              <a:xfrm>
                <a:off x="6047245" y="4345567"/>
                <a:ext cx="470597" cy="341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0.1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1B9367-D534-E147-A230-901855771BC9}"/>
                  </a:ext>
                </a:extLst>
              </p:cNvPr>
              <p:cNvSpPr txBox="1"/>
              <p:nvPr/>
            </p:nvSpPr>
            <p:spPr>
              <a:xfrm>
                <a:off x="6569074" y="4345567"/>
                <a:ext cx="470597" cy="341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1.2</a:t>
                </a: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CBA1BDE-44D7-4540-9E54-F242532142EA}"/>
              </a:ext>
            </a:extLst>
          </p:cNvPr>
          <p:cNvGrpSpPr/>
          <p:nvPr/>
        </p:nvGrpSpPr>
        <p:grpSpPr>
          <a:xfrm>
            <a:off x="2370482" y="3673586"/>
            <a:ext cx="3345330" cy="2313709"/>
            <a:chOff x="2370482" y="1519322"/>
            <a:chExt cx="3345330" cy="231370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A82DA71-1282-C444-9AE0-B4E9A02A3241}"/>
                </a:ext>
              </a:extLst>
            </p:cNvPr>
            <p:cNvGrpSpPr/>
            <p:nvPr/>
          </p:nvGrpSpPr>
          <p:grpSpPr>
            <a:xfrm>
              <a:off x="2370482" y="1903646"/>
              <a:ext cx="3233236" cy="1829747"/>
              <a:chOff x="8112514" y="5370791"/>
              <a:chExt cx="3710854" cy="987734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34F90AA-1023-BF47-8673-70304CC70B67}"/>
                  </a:ext>
                </a:extLst>
              </p:cNvPr>
              <p:cNvCxnSpPr/>
              <p:nvPr/>
            </p:nvCxnSpPr>
            <p:spPr>
              <a:xfrm flipV="1">
                <a:off x="8532790" y="5370791"/>
                <a:ext cx="0" cy="77446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C25A2472-8B81-D24D-B4E4-AEAA27991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9103" y="6135280"/>
                <a:ext cx="3294265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0F40492-9018-4C49-A102-5747C8C999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09281" y="5887496"/>
                <a:ext cx="654018" cy="77674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B388F99-CC42-D344-9610-E4547EDFE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3298" y="5756520"/>
                <a:ext cx="421733" cy="73683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7075DAD-E8EA-3C47-9E92-C4E9BDA73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5031" y="5481700"/>
                <a:ext cx="471287" cy="187522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A2BA55D-0920-CB45-BB33-DB9D0F53E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8760" y="5950605"/>
                <a:ext cx="430150" cy="1504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660192C-B72B-5048-8253-B6EB5E43F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6681" y="5576528"/>
                <a:ext cx="876509" cy="7668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0B796FB3-3AF3-1C45-929D-2885DBB119F0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3857" y="6159152"/>
                    <a:ext cx="424921" cy="1993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C279F7D-048B-0346-AE1D-5106A320DD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43857" y="6159152"/>
                    <a:ext cx="424921" cy="1993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97AA6D7-0B2E-F64A-ABF9-D60D63A625EA}"/>
                  </a:ext>
                </a:extLst>
              </p:cNvPr>
              <p:cNvSpPr txBox="1"/>
              <p:nvPr/>
            </p:nvSpPr>
            <p:spPr>
              <a:xfrm rot="16200000">
                <a:off x="8124965" y="5544574"/>
                <a:ext cx="398988" cy="423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value </a:t>
                </a: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D61B952-82D3-F74D-A608-B18E7BC8B468}"/>
                </a:ext>
              </a:extLst>
            </p:cNvPr>
            <p:cNvSpPr/>
            <p:nvPr/>
          </p:nvSpPr>
          <p:spPr>
            <a:xfrm>
              <a:off x="2399304" y="1519322"/>
              <a:ext cx="3316508" cy="23137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875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9E33-CBF5-A549-9AA8-426AE4EA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Data-driven Algorithm Configuration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E38AD-4C62-4F41-8603-3ECE4DC1BBFB}"/>
              </a:ext>
            </a:extLst>
          </p:cNvPr>
          <p:cNvSpPr txBox="1"/>
          <p:nvPr/>
        </p:nvSpPr>
        <p:spPr>
          <a:xfrm>
            <a:off x="196453" y="898213"/>
            <a:ext cx="812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Classic Algorithm Design: </a:t>
            </a:r>
            <a:r>
              <a:rPr lang="en-US" sz="2400" dirty="0"/>
              <a:t>Design algorithms for the worst-case.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A22D6-151A-D34D-98D9-EC90D18468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1807" y="1638917"/>
            <a:ext cx="2022078" cy="2315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506E2-9AAB-1F46-88AB-5902FBB5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431" y="1638917"/>
            <a:ext cx="2053655" cy="2315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CDA3E-6A7F-184C-97B2-0173F6C2D75B}"/>
              </a:ext>
            </a:extLst>
          </p:cNvPr>
          <p:cNvSpPr txBox="1"/>
          <p:nvPr/>
        </p:nvSpPr>
        <p:spPr>
          <a:xfrm>
            <a:off x="478972" y="1709480"/>
            <a:ext cx="6533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Some domains have always-efficient optimal algorithms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Many important domains do not: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Clustering, subset selection, auction design,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D32A0-A96F-7B45-B8DF-D780EB46E7AD}"/>
              </a:ext>
            </a:extLst>
          </p:cNvPr>
          <p:cNvSpPr txBox="1"/>
          <p:nvPr/>
        </p:nvSpPr>
        <p:spPr>
          <a:xfrm>
            <a:off x="196453" y="4368472"/>
            <a:ext cx="1069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Data Driven Algorithm Design:</a:t>
            </a:r>
            <a:r>
              <a:rPr lang="en-US" sz="2400" dirty="0"/>
              <a:t> Use learning and data to design/fine-tune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2277B-1533-844E-A2C9-0D699F155AA7}"/>
              </a:ext>
            </a:extLst>
          </p:cNvPr>
          <p:cNvSpPr txBox="1"/>
          <p:nvPr/>
        </p:nvSpPr>
        <p:spPr>
          <a:xfrm>
            <a:off x="478972" y="5108110"/>
            <a:ext cx="10346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Suitable when we will repeatedly solve problems from the same domain.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We will see that </a:t>
            </a:r>
            <a:r>
              <a:rPr lang="en-US" sz="2400" i="1" dirty="0"/>
              <a:t>piecewise Lipschitz optimization</a:t>
            </a:r>
            <a:r>
              <a:rPr lang="en-US" sz="2400" dirty="0"/>
              <a:t> arises naturally in this setting.</a:t>
            </a:r>
          </a:p>
        </p:txBody>
      </p:sp>
    </p:spTree>
    <p:extLst>
      <p:ext uri="{BB962C8B-B14F-4D97-AF65-F5344CB8AC3E}">
        <p14:creationId xmlns:p14="http://schemas.microsoft.com/office/powerpoint/2010/main" val="30363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  <p:bldP spid="7" grpId="0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A297-6BFC-444B-9892-87D49ADE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Data-driven Algorithm Configuration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4AAA3-3E78-C54D-8ED1-00B8D2268CC6}"/>
              </a:ext>
            </a:extLst>
          </p:cNvPr>
          <p:cNvSpPr txBox="1"/>
          <p:nvPr/>
        </p:nvSpPr>
        <p:spPr>
          <a:xfrm>
            <a:off x="312567" y="966121"/>
            <a:ext cx="8020209" cy="1974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b="1" dirty="0"/>
              <a:t>Data Driven Algorithm Design Approach:</a:t>
            </a:r>
            <a:endParaRPr lang="en-US" sz="2400" dirty="0"/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Design a large parameterized family of methods.</a:t>
            </a: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Different methods will work better for different settings.</a:t>
            </a: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the best method/parameters for a specific application.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E8413-2FCF-F347-9FB6-480AD2F04312}"/>
              </a:ext>
            </a:extLst>
          </p:cNvPr>
          <p:cNvSpPr txBox="1"/>
          <p:nvPr/>
        </p:nvSpPr>
        <p:spPr>
          <a:xfrm>
            <a:off x="312567" y="3171895"/>
            <a:ext cx="8993681" cy="1974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b="1" dirty="0"/>
              <a:t>Prior Work is Mostly Empirical:</a:t>
            </a: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Artificial Intelligence: E.g. [Xu-</a:t>
            </a:r>
            <a:r>
              <a:rPr lang="en-US" sz="2400" dirty="0" err="1"/>
              <a:t>Hutter</a:t>
            </a:r>
            <a:r>
              <a:rPr lang="en-US" sz="2400" dirty="0"/>
              <a:t>-</a:t>
            </a:r>
            <a:r>
              <a:rPr lang="en-US" sz="2400" dirty="0" err="1"/>
              <a:t>Hoos-LeytonBrown</a:t>
            </a:r>
            <a:r>
              <a:rPr lang="en-US" sz="2400" dirty="0"/>
              <a:t>, JAIR 2008]</a:t>
            </a: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Computational Biology: E.g. [</a:t>
            </a:r>
            <a:r>
              <a:rPr lang="en-US" sz="2400" dirty="0" err="1"/>
              <a:t>DeBlasio-Kececioglu</a:t>
            </a:r>
            <a:r>
              <a:rPr lang="en-US" sz="2400" dirty="0"/>
              <a:t>, 2018]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Game Theory: E.g. [</a:t>
            </a:r>
            <a:r>
              <a:rPr lang="en-US" sz="2400" dirty="0" err="1"/>
              <a:t>Likhodedov</a:t>
            </a:r>
            <a:r>
              <a:rPr lang="en-US" sz="2400" dirty="0"/>
              <a:t> and </a:t>
            </a:r>
            <a:r>
              <a:rPr lang="en-US" sz="2400" dirty="0" err="1"/>
              <a:t>Sandholm</a:t>
            </a:r>
            <a:r>
              <a:rPr lang="en-US" sz="2400" dirty="0"/>
              <a:t>, 2004]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C1805-4101-0942-9BF2-D4962FD8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36" y="3277402"/>
            <a:ext cx="1457383" cy="2205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AF6A77-1562-424F-BFBC-B9A6FAA95EEA}"/>
              </a:ext>
            </a:extLst>
          </p:cNvPr>
          <p:cNvSpPr txBox="1"/>
          <p:nvPr/>
        </p:nvSpPr>
        <p:spPr>
          <a:xfrm>
            <a:off x="3143250" y="6015037"/>
            <a:ext cx="5906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6"/>
                </a:solidFill>
              </a:rPr>
              <a:t>This Talk: Procedures with formal guarantees</a:t>
            </a:r>
          </a:p>
        </p:txBody>
      </p:sp>
    </p:spTree>
    <p:extLst>
      <p:ext uri="{BB962C8B-B14F-4D97-AF65-F5344CB8AC3E}">
        <p14:creationId xmlns:p14="http://schemas.microsoft.com/office/powerpoint/2010/main" val="363049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D00F-243B-624E-9E82-C8321648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89" y="98225"/>
            <a:ext cx="11934422" cy="751782"/>
          </a:xfrm>
        </p:spPr>
        <p:txBody>
          <a:bodyPr/>
          <a:lstStyle/>
          <a:p>
            <a:r>
              <a:rPr lang="en-US" dirty="0"/>
              <a:t>Data-Driven Algorithm Configuration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C65F93-6637-7D45-A23B-06F1B374B4E8}"/>
              </a:ext>
            </a:extLst>
          </p:cNvPr>
          <p:cNvSpPr txBox="1"/>
          <p:nvPr/>
        </p:nvSpPr>
        <p:spPr>
          <a:xfrm>
            <a:off x="151102" y="4854716"/>
            <a:ext cx="112192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Automatically find the best parameters for a specific application domain.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 is run repeatedly, historic instances are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provable guarantees for online and private settings.</a:t>
            </a:r>
          </a:p>
          <a:p>
            <a:endParaRPr lang="en-US" sz="28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557F41-25D8-214F-A581-4A98B95625ED}"/>
              </a:ext>
            </a:extLst>
          </p:cNvPr>
          <p:cNvGrpSpPr/>
          <p:nvPr/>
        </p:nvGrpSpPr>
        <p:grpSpPr>
          <a:xfrm>
            <a:off x="2777466" y="914555"/>
            <a:ext cx="5730522" cy="1110999"/>
            <a:chOff x="2777466" y="914555"/>
            <a:chExt cx="5730522" cy="1110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583556-767F-4648-970D-2FA945F01C63}"/>
                </a:ext>
              </a:extLst>
            </p:cNvPr>
            <p:cNvSpPr txBox="1"/>
            <p:nvPr/>
          </p:nvSpPr>
          <p:spPr>
            <a:xfrm flipH="1">
              <a:off x="7064620" y="1502334"/>
              <a:ext cx="417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5B59CF-D3A4-6B4D-BA70-686415288C5E}"/>
                </a:ext>
              </a:extLst>
            </p:cNvPr>
            <p:cNvGrpSpPr/>
            <p:nvPr/>
          </p:nvGrpSpPr>
          <p:grpSpPr>
            <a:xfrm>
              <a:off x="5621104" y="1425036"/>
              <a:ext cx="620811" cy="534553"/>
              <a:chOff x="4314824" y="1425036"/>
              <a:chExt cx="620811" cy="53455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F0E2B48-44E6-E848-AE56-1CFEA664E7CB}"/>
                  </a:ext>
                </a:extLst>
              </p:cNvPr>
              <p:cNvSpPr/>
              <p:nvPr/>
            </p:nvSpPr>
            <p:spPr>
              <a:xfrm>
                <a:off x="4374228" y="1503584"/>
                <a:ext cx="456005" cy="45600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15D2627-577C-4C4C-9B0E-90B0C0AFB7A8}"/>
                      </a:ext>
                    </a:extLst>
                  </p:cNvPr>
                  <p:cNvSpPr txBox="1"/>
                  <p:nvPr/>
                </p:nvSpPr>
                <p:spPr>
                  <a:xfrm>
                    <a:off x="4314824" y="1425036"/>
                    <a:ext cx="62081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15D2627-577C-4C4C-9B0E-90B0C0AFB7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4824" y="1425036"/>
                    <a:ext cx="62081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8803F4B-B8FE-FA46-B40A-4427A71EB0B3}"/>
                </a:ext>
              </a:extLst>
            </p:cNvPr>
            <p:cNvGrpSpPr/>
            <p:nvPr/>
          </p:nvGrpSpPr>
          <p:grpSpPr>
            <a:xfrm>
              <a:off x="6364532" y="1425036"/>
              <a:ext cx="620811" cy="534553"/>
              <a:chOff x="3751968" y="1425036"/>
              <a:chExt cx="620811" cy="53455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F9D3370-2286-AC4D-8A9A-B67FC36FF3EC}"/>
                  </a:ext>
                </a:extLst>
              </p:cNvPr>
              <p:cNvSpPr/>
              <p:nvPr/>
            </p:nvSpPr>
            <p:spPr>
              <a:xfrm>
                <a:off x="3811372" y="1503584"/>
                <a:ext cx="456005" cy="45600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52DBDF0-BBCA-C842-99B9-4E7F4B4C4C80}"/>
                      </a:ext>
                    </a:extLst>
                  </p:cNvPr>
                  <p:cNvSpPr txBox="1"/>
                  <p:nvPr/>
                </p:nvSpPr>
                <p:spPr>
                  <a:xfrm>
                    <a:off x="3751968" y="1425036"/>
                    <a:ext cx="62081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52DBDF0-BBCA-C842-99B9-4E7F4B4C4C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1968" y="1425036"/>
                    <a:ext cx="62081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F04D3F-CB01-8342-A40E-9381C9DB258C}"/>
                </a:ext>
              </a:extLst>
            </p:cNvPr>
            <p:cNvSpPr txBox="1"/>
            <p:nvPr/>
          </p:nvSpPr>
          <p:spPr>
            <a:xfrm>
              <a:off x="2777466" y="914555"/>
              <a:ext cx="5730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Problem instances from specific application.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8B016A-AFB0-D94F-9ED3-D03D81AFC259}"/>
              </a:ext>
            </a:extLst>
          </p:cNvPr>
          <p:cNvGrpSpPr/>
          <p:nvPr/>
        </p:nvGrpSpPr>
        <p:grpSpPr>
          <a:xfrm>
            <a:off x="4372315" y="1425036"/>
            <a:ext cx="5215699" cy="3382312"/>
            <a:chOff x="4372315" y="1425036"/>
            <a:chExt cx="5215699" cy="33823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62944F-CBF4-2C4C-B953-C218EEE65AD6}"/>
                </a:ext>
              </a:extLst>
            </p:cNvPr>
            <p:cNvSpPr/>
            <p:nvPr/>
          </p:nvSpPr>
          <p:spPr>
            <a:xfrm>
              <a:off x="4372315" y="3130948"/>
              <a:ext cx="2840182" cy="1676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389EDBEA-77B9-8F42-875C-D932E4350513}"/>
                </a:ext>
              </a:extLst>
            </p:cNvPr>
            <p:cNvSpPr/>
            <p:nvPr/>
          </p:nvSpPr>
          <p:spPr>
            <a:xfrm rot="10800000">
              <a:off x="4671047" y="2532234"/>
              <a:ext cx="1037360" cy="598714"/>
            </a:xfrm>
            <a:prstGeom prst="trapezoid">
              <a:avLst>
                <a:gd name="adj" fmla="val 29657"/>
              </a:avLst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3379F159-7812-B34B-B52F-FDCF70BCACD1}"/>
                </a:ext>
              </a:extLst>
            </p:cNvPr>
            <p:cNvSpPr/>
            <p:nvPr/>
          </p:nvSpPr>
          <p:spPr>
            <a:xfrm rot="16200000">
              <a:off x="7043965" y="3946090"/>
              <a:ext cx="1029789" cy="692727"/>
            </a:xfrm>
            <a:prstGeom prst="trapezoid">
              <a:avLst>
                <a:gd name="adj" fmla="val 49000"/>
              </a:avLst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9844E4-9407-9E4C-BA7D-57952AA822D8}"/>
                </a:ext>
              </a:extLst>
            </p:cNvPr>
            <p:cNvSpPr txBox="1"/>
            <p:nvPr/>
          </p:nvSpPr>
          <p:spPr>
            <a:xfrm>
              <a:off x="5642727" y="2681494"/>
              <a:ext cx="1424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Algorithm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7CD69C-FD5F-0C4E-B2FF-64517B8692BE}"/>
                </a:ext>
              </a:extLst>
            </p:cNvPr>
            <p:cNvGrpSpPr/>
            <p:nvPr/>
          </p:nvGrpSpPr>
          <p:grpSpPr>
            <a:xfrm>
              <a:off x="4507016" y="3761112"/>
              <a:ext cx="2576675" cy="490891"/>
              <a:chOff x="1314249" y="3665984"/>
              <a:chExt cx="2576675" cy="49089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271A0AA-F592-2249-B8CF-5B04F15DC5F9}"/>
                  </a:ext>
                </a:extLst>
              </p:cNvPr>
              <p:cNvGrpSpPr/>
              <p:nvPr/>
            </p:nvGrpSpPr>
            <p:grpSpPr>
              <a:xfrm rot="19911205">
                <a:off x="1314249" y="3671829"/>
                <a:ext cx="374073" cy="471609"/>
                <a:chOff x="7426036" y="2036064"/>
                <a:chExt cx="374073" cy="471609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0A19B9B-CDCB-C248-AFDD-5D33732601AE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3" cy="374073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CABCF18-DFB0-1642-9DAC-BBF981F8C542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AAF66E4-B51F-9949-AAB8-DE6C9E74FB64}"/>
                  </a:ext>
                </a:extLst>
              </p:cNvPr>
              <p:cNvGrpSpPr/>
              <p:nvPr/>
            </p:nvGrpSpPr>
            <p:grpSpPr>
              <a:xfrm rot="3170916">
                <a:off x="1886578" y="3684378"/>
                <a:ext cx="374073" cy="471609"/>
                <a:chOff x="7426036" y="2036064"/>
                <a:chExt cx="374073" cy="471609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7A66F80-2F04-6944-BE36-47838E90CB69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3" cy="374073"/>
                </a:xfrm>
                <a:prstGeom prst="ellipse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B8D0F9C-FAAD-EB42-9E5C-FD6E5A748052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4D45662-1E4D-2D4C-8D9A-1CBFC51275EB}"/>
                  </a:ext>
                </a:extLst>
              </p:cNvPr>
              <p:cNvGrpSpPr/>
              <p:nvPr/>
            </p:nvGrpSpPr>
            <p:grpSpPr>
              <a:xfrm rot="743882">
                <a:off x="2395843" y="3665984"/>
                <a:ext cx="374073" cy="471609"/>
                <a:chOff x="7426036" y="2036064"/>
                <a:chExt cx="374073" cy="471609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4C89B6A-B8B1-C544-85C2-5B1569E4F6E5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3" cy="374073"/>
                </a:xfrm>
                <a:prstGeom prst="ellipse">
                  <a:avLst/>
                </a:prstGeom>
                <a:solidFill>
                  <a:schemeClr val="accent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B034392-A2A5-5F47-9933-E0B1DB8AA2F2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B615797-2067-0D44-8DA7-2006BFAC4E32}"/>
                  </a:ext>
                </a:extLst>
              </p:cNvPr>
              <p:cNvGrpSpPr/>
              <p:nvPr/>
            </p:nvGrpSpPr>
            <p:grpSpPr>
              <a:xfrm rot="19181207">
                <a:off x="2879989" y="3675050"/>
                <a:ext cx="374073" cy="471609"/>
                <a:chOff x="7426036" y="2036064"/>
                <a:chExt cx="374073" cy="471609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3E83633-00A3-7943-9FD1-C7D96311E02F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3" cy="374073"/>
                </a:xfrm>
                <a:prstGeom prst="ellipse">
                  <a:avLst/>
                </a:prstGeom>
                <a:solidFill>
                  <a:srgbClr val="FF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2DE41ED-4E61-2D4E-B5F8-816F9685E7B8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347F955-8ABA-FB4D-8315-BF5D9AFF2145}"/>
                  </a:ext>
                </a:extLst>
              </p:cNvPr>
              <p:cNvGrpSpPr/>
              <p:nvPr/>
            </p:nvGrpSpPr>
            <p:grpSpPr>
              <a:xfrm rot="7010592">
                <a:off x="3468083" y="3734034"/>
                <a:ext cx="374073" cy="471609"/>
                <a:chOff x="7426036" y="2036064"/>
                <a:chExt cx="374073" cy="471609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BDE56FD-C652-174E-B5FE-860C9EFAC043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3" cy="374073"/>
                </a:xfrm>
                <a:prstGeom prst="ellipse">
                  <a:avLst/>
                </a:prstGeom>
                <a:solidFill>
                  <a:srgbClr val="7030A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3081545-1641-124A-8C4E-25FC8BC19146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B0171C-9CAD-2149-92C2-B94344B94765}"/>
                </a:ext>
              </a:extLst>
            </p:cNvPr>
            <p:cNvSpPr txBox="1"/>
            <p:nvPr/>
          </p:nvSpPr>
          <p:spPr>
            <a:xfrm>
              <a:off x="4383722" y="3254145"/>
              <a:ext cx="1605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Parameters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255184-6B9C-FD4F-8504-2704006D7C1F}"/>
                </a:ext>
              </a:extLst>
            </p:cNvPr>
            <p:cNvSpPr txBox="1"/>
            <p:nvPr/>
          </p:nvSpPr>
          <p:spPr>
            <a:xfrm>
              <a:off x="4481758" y="4345567"/>
              <a:ext cx="47059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BE99B1-B8F9-D243-B4AC-EB2BF2D76EDF}"/>
                </a:ext>
              </a:extLst>
            </p:cNvPr>
            <p:cNvSpPr txBox="1"/>
            <p:nvPr/>
          </p:nvSpPr>
          <p:spPr>
            <a:xfrm>
              <a:off x="5003587" y="4345567"/>
              <a:ext cx="47059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968870-2D66-C249-9199-B78AE6264054}"/>
                </a:ext>
              </a:extLst>
            </p:cNvPr>
            <p:cNvSpPr txBox="1"/>
            <p:nvPr/>
          </p:nvSpPr>
          <p:spPr>
            <a:xfrm>
              <a:off x="5525416" y="4345567"/>
              <a:ext cx="47059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088933-334C-364F-83AB-932BE0999425}"/>
                </a:ext>
              </a:extLst>
            </p:cNvPr>
            <p:cNvSpPr txBox="1"/>
            <p:nvPr/>
          </p:nvSpPr>
          <p:spPr>
            <a:xfrm>
              <a:off x="6047245" y="4345567"/>
              <a:ext cx="47059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55D5E9-B5EE-0446-98B5-D9D9CB52834C}"/>
                </a:ext>
              </a:extLst>
            </p:cNvPr>
            <p:cNvSpPr txBox="1"/>
            <p:nvPr/>
          </p:nvSpPr>
          <p:spPr>
            <a:xfrm>
              <a:off x="6569074" y="4345567"/>
              <a:ext cx="47059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1.2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5609460-8284-4D43-8CEC-6B75E2636A58}"/>
                </a:ext>
              </a:extLst>
            </p:cNvPr>
            <p:cNvGrpSpPr/>
            <p:nvPr/>
          </p:nvGrpSpPr>
          <p:grpSpPr>
            <a:xfrm>
              <a:off x="4877005" y="1425036"/>
              <a:ext cx="612539" cy="534553"/>
              <a:chOff x="4877005" y="1425036"/>
              <a:chExt cx="612539" cy="53455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0A1937-B441-B54A-BB4B-98ED28644480}"/>
                  </a:ext>
                </a:extLst>
              </p:cNvPr>
              <p:cNvSpPr/>
              <p:nvPr/>
            </p:nvSpPr>
            <p:spPr>
              <a:xfrm>
                <a:off x="4936409" y="1503584"/>
                <a:ext cx="456005" cy="4560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9506C85-3575-C24F-82E4-095660C1C40D}"/>
                      </a:ext>
                    </a:extLst>
                  </p:cNvPr>
                  <p:cNvSpPr txBox="1"/>
                  <p:nvPr/>
                </p:nvSpPr>
                <p:spPr>
                  <a:xfrm>
                    <a:off x="4877005" y="1425036"/>
                    <a:ext cx="61253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9506C85-3575-C24F-82E4-095660C1C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7005" y="1425036"/>
                    <a:ext cx="612539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D0CDDEC-A8E8-F045-BBA7-6B2CFAE9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199330" y="2074313"/>
              <a:ext cx="0" cy="4016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936E74-5C26-F942-8585-CF9E297672CC}"/>
                </a:ext>
              </a:extLst>
            </p:cNvPr>
            <p:cNvSpPr txBox="1"/>
            <p:nvPr/>
          </p:nvSpPr>
          <p:spPr>
            <a:xfrm>
              <a:off x="8358190" y="4086987"/>
              <a:ext cx="1229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Output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6C56A3B-5693-1545-ADD0-5851D6A7800A}"/>
                </a:ext>
              </a:extLst>
            </p:cNvPr>
            <p:cNvCxnSpPr>
              <a:cxnSpLocks/>
            </p:cNvCxnSpPr>
            <p:nvPr/>
          </p:nvCxnSpPr>
          <p:spPr>
            <a:xfrm>
              <a:off x="7956022" y="4316218"/>
              <a:ext cx="4529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99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FEB8-6AFE-8047-8A2F-6CDEE108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Greedy Knapsack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325BB-6B1D-124A-837F-154570F1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394" y="773760"/>
            <a:ext cx="3588612" cy="31005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DC2314C-C803-BA4B-A516-BD5EAFF74937}"/>
              </a:ext>
            </a:extLst>
          </p:cNvPr>
          <p:cNvGrpSpPr/>
          <p:nvPr/>
        </p:nvGrpSpPr>
        <p:grpSpPr>
          <a:xfrm>
            <a:off x="336432" y="3402243"/>
            <a:ext cx="6695044" cy="944155"/>
            <a:chOff x="336432" y="3012227"/>
            <a:chExt cx="6695044" cy="944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10C99F2-05D5-8A4D-82CB-B3D901ACB3BD}"/>
                    </a:ext>
                  </a:extLst>
                </p:cNvPr>
                <p:cNvSpPr txBox="1"/>
                <p:nvPr/>
              </p:nvSpPr>
              <p:spPr>
                <a:xfrm>
                  <a:off x="336432" y="3435277"/>
                  <a:ext cx="6695044" cy="52110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Add items in decreasing order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scor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10C99F2-05D5-8A4D-82CB-B3D901ACB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432" y="3435277"/>
                  <a:ext cx="6695044" cy="521105"/>
                </a:xfrm>
                <a:prstGeom prst="rect">
                  <a:avLst/>
                </a:prstGeom>
                <a:blipFill>
                  <a:blip r:embed="rId4"/>
                  <a:stretch>
                    <a:fillRect l="-1321" r="-755" b="-136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398022C-0247-E74B-8DF7-4AA0BF47FF63}"/>
                    </a:ext>
                  </a:extLst>
                </p:cNvPr>
                <p:cNvSpPr txBox="1"/>
                <p:nvPr/>
              </p:nvSpPr>
              <p:spPr>
                <a:xfrm>
                  <a:off x="336432" y="3012227"/>
                  <a:ext cx="38852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Algorithm: (Parameter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a14:m>
                  <a:r>
                    <a:rPr lang="en-US" sz="2400" dirty="0"/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398022C-0247-E74B-8DF7-4AA0BF47F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432" y="3012227"/>
                  <a:ext cx="3885231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280" t="-8108" r="-1303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0FAF44-EC1E-C143-A97B-9BD41C58EB23}"/>
              </a:ext>
            </a:extLst>
          </p:cNvPr>
          <p:cNvGrpSpPr/>
          <p:nvPr/>
        </p:nvGrpSpPr>
        <p:grpSpPr>
          <a:xfrm>
            <a:off x="274439" y="995393"/>
            <a:ext cx="6296933" cy="2019179"/>
            <a:chOff x="336432" y="778421"/>
            <a:chExt cx="5635464" cy="2019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5FB60EA-5D58-9F45-B2FB-07C877334A63}"/>
                    </a:ext>
                  </a:extLst>
                </p:cNvPr>
                <p:cNvSpPr txBox="1"/>
                <p:nvPr/>
              </p:nvSpPr>
              <p:spPr>
                <a:xfrm>
                  <a:off x="405705" y="1227940"/>
                  <a:ext cx="5566191" cy="15696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2400" b="0" dirty="0"/>
                    <a:t>Given</a:t>
                  </a:r>
                  <a:r>
                    <a:rPr lang="en-US" sz="2400" b="0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400" dirty="0"/>
                    <a:t> items</a:t>
                  </a:r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2400" dirty="0"/>
                    <a:t>item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2400" dirty="0"/>
                    <a:t> has value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 and size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2400" dirty="0"/>
                    <a:t>a knapsack with capacity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Find the most valuable subset of items that fits.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5FB60EA-5D58-9F45-B2FB-07C877334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05" y="1227940"/>
                  <a:ext cx="5566191" cy="1569660"/>
                </a:xfrm>
                <a:prstGeom prst="rect">
                  <a:avLst/>
                </a:prstGeom>
                <a:blipFill>
                  <a:blip r:embed="rId6"/>
                  <a:stretch>
                    <a:fillRect l="-1426" t="-2400" b="-72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578CA5-A5EE-5B41-A2C8-FB711446E2D1}"/>
                </a:ext>
              </a:extLst>
            </p:cNvPr>
            <p:cNvSpPr txBox="1"/>
            <p:nvPr/>
          </p:nvSpPr>
          <p:spPr>
            <a:xfrm>
              <a:off x="336432" y="778421"/>
              <a:ext cx="21814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Problem Instance: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18E29E-8DB4-CB4A-9F92-3B1E08A117B2}"/>
                  </a:ext>
                </a:extLst>
              </p:cNvPr>
              <p:cNvSpPr txBox="1"/>
              <p:nvPr/>
            </p:nvSpPr>
            <p:spPr>
              <a:xfrm>
                <a:off x="378156" y="5079260"/>
                <a:ext cx="669504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Observation: </a:t>
                </a:r>
                <a:r>
                  <a:rPr lang="en-US" sz="2800" dirty="0"/>
                  <a:t>For one instance, total value is piecewise constant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18E29E-8DB4-CB4A-9F92-3B1E08A11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56" y="5079260"/>
                <a:ext cx="6695044" cy="954107"/>
              </a:xfrm>
              <a:prstGeom prst="rect">
                <a:avLst/>
              </a:prstGeom>
              <a:blipFill>
                <a:blip r:embed="rId7"/>
                <a:stretch>
                  <a:fillRect l="-1894" t="-5263" r="-75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78A29-979C-5F41-A4D7-E4FB79A7498E}"/>
              </a:ext>
            </a:extLst>
          </p:cNvPr>
          <p:cNvGrpSpPr/>
          <p:nvPr/>
        </p:nvGrpSpPr>
        <p:grpSpPr>
          <a:xfrm>
            <a:off x="7719794" y="5028187"/>
            <a:ext cx="3683575" cy="1166145"/>
            <a:chOff x="8139793" y="5362339"/>
            <a:chExt cx="3683575" cy="116614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35CE681-D0C0-504C-895C-6F97C1A1AEAE}"/>
                </a:ext>
              </a:extLst>
            </p:cNvPr>
            <p:cNvCxnSpPr/>
            <p:nvPr/>
          </p:nvCxnSpPr>
          <p:spPr>
            <a:xfrm flipV="1">
              <a:off x="8532790" y="5370791"/>
              <a:ext cx="0" cy="7744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F601C2-7A55-5D4D-88B2-74ECC7A1A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9103" y="6135280"/>
              <a:ext cx="32942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7AA854-B929-FF4A-A4D1-4E2721C87E7B}"/>
                </a:ext>
              </a:extLst>
            </p:cNvPr>
            <p:cNvCxnSpPr>
              <a:cxnSpLocks/>
            </p:cNvCxnSpPr>
            <p:nvPr/>
          </p:nvCxnSpPr>
          <p:spPr>
            <a:xfrm>
              <a:off x="8709281" y="5965170"/>
              <a:ext cx="654017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0F72FA7-1E6F-5C47-A00A-93358E9C66DE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98" y="5756520"/>
              <a:ext cx="430150" cy="1504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B023BF-FDBD-7D49-8237-7A6F10C77B7C}"/>
                </a:ext>
              </a:extLst>
            </p:cNvPr>
            <p:cNvCxnSpPr>
              <a:cxnSpLocks/>
            </p:cNvCxnSpPr>
            <p:nvPr/>
          </p:nvCxnSpPr>
          <p:spPr>
            <a:xfrm>
              <a:off x="9785031" y="5481700"/>
              <a:ext cx="483729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C8F5CA-B106-1046-B7CF-39C1695DA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268760" y="5950605"/>
              <a:ext cx="430150" cy="1504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9F6DBF-5C35-9045-BD04-C31336794C28}"/>
                </a:ext>
              </a:extLst>
            </p:cNvPr>
            <p:cNvCxnSpPr>
              <a:cxnSpLocks/>
            </p:cNvCxnSpPr>
            <p:nvPr/>
          </p:nvCxnSpPr>
          <p:spPr>
            <a:xfrm>
              <a:off x="10716681" y="5576528"/>
              <a:ext cx="876509" cy="7668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0144C5-36DA-9348-9A69-32FFD5F86497}"/>
                    </a:ext>
                  </a:extLst>
                </p:cNvPr>
                <p:cNvSpPr txBox="1"/>
                <p:nvPr/>
              </p:nvSpPr>
              <p:spPr>
                <a:xfrm>
                  <a:off x="10043857" y="6159152"/>
                  <a:ext cx="370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0144C5-36DA-9348-9A69-32FFD5F864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3857" y="6159152"/>
                  <a:ext cx="37023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EF4BC3-0422-DB42-83DF-E478B83BC93E}"/>
                </a:ext>
              </a:extLst>
            </p:cNvPr>
            <p:cNvSpPr txBox="1"/>
            <p:nvPr/>
          </p:nvSpPr>
          <p:spPr>
            <a:xfrm rot="16200000">
              <a:off x="7981352" y="5571853"/>
              <a:ext cx="68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value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44842CD-9313-524C-AD05-4797BB4C8C9D}"/>
                </a:ext>
              </a:extLst>
            </p:cNvPr>
            <p:cNvCxnSpPr/>
            <p:nvPr/>
          </p:nvCxnSpPr>
          <p:spPr>
            <a:xfrm flipV="1">
              <a:off x="8701786" y="5363296"/>
              <a:ext cx="0" cy="78836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9ADDA4A-4D19-9140-A4D2-22ACC0C984A0}"/>
                </a:ext>
              </a:extLst>
            </p:cNvPr>
            <p:cNvCxnSpPr/>
            <p:nvPr/>
          </p:nvCxnSpPr>
          <p:spPr>
            <a:xfrm flipV="1">
              <a:off x="9363298" y="5362339"/>
              <a:ext cx="0" cy="78836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7C9237-7E1D-4643-B3EB-3BC768AF142A}"/>
              </a:ext>
            </a:extLst>
          </p:cNvPr>
          <p:cNvGrpSpPr/>
          <p:nvPr/>
        </p:nvGrpSpPr>
        <p:grpSpPr>
          <a:xfrm>
            <a:off x="7719793" y="5994277"/>
            <a:ext cx="2110962" cy="652154"/>
            <a:chOff x="8118010" y="6221594"/>
            <a:chExt cx="2110962" cy="6521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3E095A-DF51-FE47-B810-9CBF88505C26}"/>
                </a:ext>
              </a:extLst>
            </p:cNvPr>
            <p:cNvSpPr txBox="1"/>
            <p:nvPr/>
          </p:nvSpPr>
          <p:spPr>
            <a:xfrm>
              <a:off x="8118010" y="6504416"/>
              <a:ext cx="2110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Order of items fixed.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693C757-5671-E246-B773-F935CFE92C62}"/>
                </a:ext>
              </a:extLst>
            </p:cNvPr>
            <p:cNvCxnSpPr/>
            <p:nvPr/>
          </p:nvCxnSpPr>
          <p:spPr>
            <a:xfrm flipV="1">
              <a:off x="9021299" y="6221594"/>
              <a:ext cx="0" cy="294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8956B6-A92D-3A45-B0D2-33E17EC7570A}"/>
              </a:ext>
            </a:extLst>
          </p:cNvPr>
          <p:cNvSpPr txBox="1"/>
          <p:nvPr/>
        </p:nvSpPr>
        <p:spPr>
          <a:xfrm>
            <a:off x="8943299" y="104801"/>
            <a:ext cx="3047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[Gupta &amp; </a:t>
            </a:r>
            <a:r>
              <a:rPr lang="en-US" sz="2000" i="1" dirty="0" err="1"/>
              <a:t>Roughgarden</a:t>
            </a:r>
            <a:r>
              <a:rPr lang="en-US" sz="2000" i="1" dirty="0"/>
              <a:t> ’16]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534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6617</TotalTime>
  <Words>3852</Words>
  <Application>Microsoft Macintosh PowerPoint</Application>
  <PresentationFormat>Widescreen</PresentationFormat>
  <Paragraphs>504</Paragraphs>
  <Slides>39</Slides>
  <Notes>9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Libre Franklin</vt:lpstr>
      <vt:lpstr>Office Theme</vt:lpstr>
      <vt:lpstr>Machine Learning: Social Values,  Data Efficiency, and Beyond Prediction</vt:lpstr>
      <vt:lpstr>The Goal of my Research</vt:lpstr>
      <vt:lpstr>The Goal of My Research</vt:lpstr>
      <vt:lpstr>Outline</vt:lpstr>
      <vt:lpstr>PowerPoint Presentation</vt:lpstr>
      <vt:lpstr>Motivation: Data-driven Algorithm Configuration</vt:lpstr>
      <vt:lpstr>Motivation: Data-driven Algorithm Configuration</vt:lpstr>
      <vt:lpstr>Data-Driven Algorithm Configuration</vt:lpstr>
      <vt:lpstr>Example: Greedy Knapsack Algorithm</vt:lpstr>
      <vt:lpstr>Online Piecewise Lipschitz Optimization</vt:lpstr>
      <vt:lpstr>A Mean Adversary</vt:lpstr>
      <vt:lpstr>Dispersion</vt:lpstr>
      <vt:lpstr>The Sum of Disperse Functions</vt:lpstr>
      <vt:lpstr>Full Information Regret Bounds</vt:lpstr>
      <vt:lpstr>Smoothed Adversaries and Dispersion</vt:lpstr>
      <vt:lpstr>Smoothed Adversaries and Dispersion</vt:lpstr>
      <vt:lpstr>More Results from Dispersion</vt:lpstr>
      <vt:lpstr>Future Work</vt:lpstr>
      <vt:lpstr>Other Algorithm Configuration Work</vt:lpstr>
      <vt:lpstr>PowerPoint Presentation</vt:lpstr>
      <vt:lpstr>Envy-freeness</vt:lpstr>
      <vt:lpstr>Envy-Freeness in Machine Learning</vt:lpstr>
      <vt:lpstr>Problem Setting</vt:lpstr>
      <vt:lpstr>Envy-free Classifiers</vt:lpstr>
      <vt:lpstr>Randomized Classifiers</vt:lpstr>
      <vt:lpstr>Main Question: Can we learn EF classifiers?</vt:lpstr>
      <vt:lpstr>Random Mixtures of Deterministic Classifiers</vt:lpstr>
      <vt:lpstr>Envy-Freeness Generalizes for Random Mixtures</vt:lpstr>
      <vt:lpstr>Future Work</vt:lpstr>
      <vt:lpstr>Other Work</vt:lpstr>
      <vt:lpstr>Thanks!</vt:lpstr>
      <vt:lpstr>Differentially Private Optimization</vt:lpstr>
      <vt:lpstr>Differentially Private Optimization</vt:lpstr>
      <vt:lpstr>Warmup Generalization Result</vt:lpstr>
      <vt:lpstr>Data Driven Clustering</vt:lpstr>
      <vt:lpstr>Data Driven Clustering</vt:lpstr>
      <vt:lpstr>Highlights of Statistical Algorithm Configuration Projects</vt:lpstr>
      <vt:lpstr>Data Driven Branch and Bound for Mixed Integer Programs</vt:lpstr>
      <vt:lpstr>Data Driven Branch and Bound for Mixed Integer Programs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Social Values,  Data Efficiency, and Beyond Prediction</dc:title>
  <dc:creator>Travis Dick</dc:creator>
  <cp:lastModifiedBy>Travis Dick</cp:lastModifiedBy>
  <cp:revision>256</cp:revision>
  <cp:lastPrinted>2019-02-03T20:39:24Z</cp:lastPrinted>
  <dcterms:created xsi:type="dcterms:W3CDTF">2018-12-03T20:29:44Z</dcterms:created>
  <dcterms:modified xsi:type="dcterms:W3CDTF">2019-02-03T20:39:47Z</dcterms:modified>
</cp:coreProperties>
</file>